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76" r:id="rId2"/>
    <p:sldId id="416" r:id="rId3"/>
    <p:sldId id="448" r:id="rId4"/>
    <p:sldId id="447" r:id="rId5"/>
    <p:sldId id="449" r:id="rId6"/>
    <p:sldId id="450" r:id="rId7"/>
    <p:sldId id="451" r:id="rId8"/>
    <p:sldId id="408" r:id="rId9"/>
    <p:sldId id="452" r:id="rId10"/>
    <p:sldId id="453" r:id="rId11"/>
    <p:sldId id="454" r:id="rId12"/>
    <p:sldId id="455" r:id="rId13"/>
    <p:sldId id="301" r:id="rId14"/>
    <p:sldId id="302" r:id="rId15"/>
    <p:sldId id="303" r:id="rId16"/>
    <p:sldId id="292" r:id="rId17"/>
    <p:sldId id="263" r:id="rId18"/>
    <p:sldId id="264" r:id="rId19"/>
    <p:sldId id="261" r:id="rId20"/>
    <p:sldId id="444" r:id="rId21"/>
    <p:sldId id="421" r:id="rId22"/>
    <p:sldId id="422" r:id="rId23"/>
    <p:sldId id="446" r:id="rId24"/>
    <p:sldId id="397" r:id="rId25"/>
    <p:sldId id="4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78884-2B43-4255-A679-94BFDACD93A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75AE721C-96B4-4144-846C-1930AB16CC46}">
      <dgm:prSet phldrT="[Text]"/>
      <dgm:spPr>
        <a:solidFill>
          <a:schemeClr val="bg1"/>
        </a:solidFill>
      </dgm:spPr>
      <dgm:t>
        <a:bodyPr/>
        <a:lstStyle/>
        <a:p>
          <a:r>
            <a:rPr lang="en-US" b="1">
              <a:solidFill>
                <a:srgbClr val="002060"/>
              </a:solidFill>
              <a:latin typeface="Times New Roman" panose="02020603050405020304" pitchFamily="18" charset="0"/>
              <a:cs typeface="Times New Roman" panose="02020603050405020304" pitchFamily="18" charset="0"/>
            </a:rPr>
            <a:t>I. Các tác nhân có hại cho hệ tiêu hóa</a:t>
          </a:r>
        </a:p>
      </dgm:t>
    </dgm:pt>
    <dgm:pt modelId="{878C73B6-B7A2-4C0E-9450-19B9BF18F3A1}" type="parTrans" cxnId="{5414ECA0-AEDB-43E7-9B41-AA5F0574C87D}">
      <dgm:prSet/>
      <dgm:spPr/>
      <dgm:t>
        <a:bodyPr/>
        <a:lstStyle/>
        <a:p>
          <a:endParaRPr lang="en-US" b="1">
            <a:solidFill>
              <a:srgbClr val="FFFF00"/>
            </a:solidFill>
          </a:endParaRPr>
        </a:p>
      </dgm:t>
    </dgm:pt>
    <dgm:pt modelId="{A6D9E30C-865C-4B92-9C82-ACC112A7F4DE}" type="sibTrans" cxnId="{5414ECA0-AEDB-43E7-9B41-AA5F0574C87D}">
      <dgm:prSet/>
      <dgm:spPr/>
      <dgm:t>
        <a:bodyPr/>
        <a:lstStyle/>
        <a:p>
          <a:endParaRPr lang="en-US" b="1">
            <a:solidFill>
              <a:srgbClr val="FFFF00"/>
            </a:solidFill>
          </a:endParaRPr>
        </a:p>
      </dgm:t>
    </dgm:pt>
    <dgm:pt modelId="{B895143B-19BF-4460-907D-FFE0A0AC22CB}">
      <dgm:prSet phldrT="[Text]"/>
      <dgm:spPr>
        <a:solidFill>
          <a:schemeClr val="bg1"/>
        </a:solidFill>
      </dgm:spPr>
      <dgm:t>
        <a:bodyPr/>
        <a:lstStyle/>
        <a:p>
          <a:r>
            <a:rPr lang="en-US" b="1">
              <a:solidFill>
                <a:srgbClr val="002060"/>
              </a:solidFill>
              <a:latin typeface="Times New Roman" panose="02020603050405020304" pitchFamily="18" charset="0"/>
              <a:cs typeface="Times New Roman" panose="02020603050405020304" pitchFamily="18" charset="0"/>
            </a:rPr>
            <a:t>II. Các biện pháp bảo vệ hệ tiêu hóa khỏi các tác nhân có hại và đảm bảo sự tiêu hóa có hiệu quả</a:t>
          </a:r>
        </a:p>
      </dgm:t>
    </dgm:pt>
    <dgm:pt modelId="{4860886E-6B89-4F08-AF63-D6BE657199B4}" type="parTrans" cxnId="{505AD703-CCC9-46E3-AA73-1646332382F1}">
      <dgm:prSet/>
      <dgm:spPr/>
      <dgm:t>
        <a:bodyPr/>
        <a:lstStyle/>
        <a:p>
          <a:endParaRPr lang="en-US" b="1">
            <a:solidFill>
              <a:srgbClr val="FFFF00"/>
            </a:solidFill>
          </a:endParaRPr>
        </a:p>
      </dgm:t>
    </dgm:pt>
    <dgm:pt modelId="{B0E4789B-7907-4969-9F97-F986EC8F4ACF}" type="sibTrans" cxnId="{505AD703-CCC9-46E3-AA73-1646332382F1}">
      <dgm:prSet/>
      <dgm:spPr/>
      <dgm:t>
        <a:bodyPr/>
        <a:lstStyle/>
        <a:p>
          <a:endParaRPr lang="en-US" b="1">
            <a:solidFill>
              <a:srgbClr val="FFFF00"/>
            </a:solidFill>
          </a:endParaRPr>
        </a:p>
      </dgm:t>
    </dgm:pt>
    <dgm:pt modelId="{7ECB0307-83A0-4B10-BDFD-4A185B2609CE}" type="pres">
      <dgm:prSet presAssocID="{60C78884-2B43-4255-A679-94BFDACD93A2}" presName="linear" presStyleCnt="0">
        <dgm:presLayoutVars>
          <dgm:dir/>
          <dgm:animLvl val="lvl"/>
          <dgm:resizeHandles val="exact"/>
        </dgm:presLayoutVars>
      </dgm:prSet>
      <dgm:spPr/>
    </dgm:pt>
    <dgm:pt modelId="{52128F63-05ED-4086-94E6-7946ED32B26D}" type="pres">
      <dgm:prSet presAssocID="{75AE721C-96B4-4144-846C-1930AB16CC46}" presName="parentLin" presStyleCnt="0"/>
      <dgm:spPr/>
    </dgm:pt>
    <dgm:pt modelId="{5F2B0EE1-B99C-41F2-A284-F422B1711B70}" type="pres">
      <dgm:prSet presAssocID="{75AE721C-96B4-4144-846C-1930AB16CC46}" presName="parentLeftMargin" presStyleLbl="node1" presStyleIdx="0" presStyleCnt="2"/>
      <dgm:spPr/>
    </dgm:pt>
    <dgm:pt modelId="{F7BE2F41-920B-46FC-8801-E7896C26E942}" type="pres">
      <dgm:prSet presAssocID="{75AE721C-96B4-4144-846C-1930AB16CC46}" presName="parentText" presStyleLbl="node1" presStyleIdx="0" presStyleCnt="2" custScaleX="137585">
        <dgm:presLayoutVars>
          <dgm:chMax val="0"/>
          <dgm:bulletEnabled val="1"/>
        </dgm:presLayoutVars>
      </dgm:prSet>
      <dgm:spPr/>
    </dgm:pt>
    <dgm:pt modelId="{E3339EF9-644C-44FA-B6CF-D0274EF82040}" type="pres">
      <dgm:prSet presAssocID="{75AE721C-96B4-4144-846C-1930AB16CC46}" presName="negativeSpace" presStyleCnt="0"/>
      <dgm:spPr/>
    </dgm:pt>
    <dgm:pt modelId="{6C89659A-B2D9-4588-BEB5-532A8B358EFC}" type="pres">
      <dgm:prSet presAssocID="{75AE721C-96B4-4144-846C-1930AB16CC46}" presName="childText" presStyleLbl="conFgAcc1" presStyleIdx="0" presStyleCnt="2">
        <dgm:presLayoutVars>
          <dgm:bulletEnabled val="1"/>
        </dgm:presLayoutVars>
      </dgm:prSet>
      <dgm:spPr/>
    </dgm:pt>
    <dgm:pt modelId="{69D2A0AE-8A6D-4B7A-82A2-076F8595B0E0}" type="pres">
      <dgm:prSet presAssocID="{A6D9E30C-865C-4B92-9C82-ACC112A7F4DE}" presName="spaceBetweenRectangles" presStyleCnt="0"/>
      <dgm:spPr/>
    </dgm:pt>
    <dgm:pt modelId="{5F4B34C3-1CDA-4715-A18F-8E4B4D6A5F56}" type="pres">
      <dgm:prSet presAssocID="{B895143B-19BF-4460-907D-FFE0A0AC22CB}" presName="parentLin" presStyleCnt="0"/>
      <dgm:spPr/>
    </dgm:pt>
    <dgm:pt modelId="{B255289C-3178-47B3-BE9E-411556F563E7}" type="pres">
      <dgm:prSet presAssocID="{B895143B-19BF-4460-907D-FFE0A0AC22CB}" presName="parentLeftMargin" presStyleLbl="node1" presStyleIdx="0" presStyleCnt="2"/>
      <dgm:spPr/>
    </dgm:pt>
    <dgm:pt modelId="{4C60C78C-9AF8-4546-94B1-D8943CA36A42}" type="pres">
      <dgm:prSet presAssocID="{B895143B-19BF-4460-907D-FFE0A0AC22CB}" presName="parentText" presStyleLbl="node1" presStyleIdx="1" presStyleCnt="2" custScaleX="136791">
        <dgm:presLayoutVars>
          <dgm:chMax val="0"/>
          <dgm:bulletEnabled val="1"/>
        </dgm:presLayoutVars>
      </dgm:prSet>
      <dgm:spPr/>
    </dgm:pt>
    <dgm:pt modelId="{64427A44-4F0F-46B5-A4D0-32DB0718387A}" type="pres">
      <dgm:prSet presAssocID="{B895143B-19BF-4460-907D-FFE0A0AC22CB}" presName="negativeSpace" presStyleCnt="0"/>
      <dgm:spPr/>
    </dgm:pt>
    <dgm:pt modelId="{439740AE-8AB4-4F00-85D9-CDB512A362A1}" type="pres">
      <dgm:prSet presAssocID="{B895143B-19BF-4460-907D-FFE0A0AC22CB}" presName="childText" presStyleLbl="conFgAcc1" presStyleIdx="1" presStyleCnt="2">
        <dgm:presLayoutVars>
          <dgm:bulletEnabled val="1"/>
        </dgm:presLayoutVars>
      </dgm:prSet>
      <dgm:spPr/>
    </dgm:pt>
  </dgm:ptLst>
  <dgm:cxnLst>
    <dgm:cxn modelId="{505AD703-CCC9-46E3-AA73-1646332382F1}" srcId="{60C78884-2B43-4255-A679-94BFDACD93A2}" destId="{B895143B-19BF-4460-907D-FFE0A0AC22CB}" srcOrd="1" destOrd="0" parTransId="{4860886E-6B89-4F08-AF63-D6BE657199B4}" sibTransId="{B0E4789B-7907-4969-9F97-F986EC8F4ACF}"/>
    <dgm:cxn modelId="{61369905-19DD-498D-B7D0-967D97611EEE}" type="presOf" srcId="{60C78884-2B43-4255-A679-94BFDACD93A2}" destId="{7ECB0307-83A0-4B10-BDFD-4A185B2609CE}" srcOrd="0" destOrd="0" presId="urn:microsoft.com/office/officeart/2005/8/layout/list1"/>
    <dgm:cxn modelId="{9733192E-7100-448E-BB77-41A8E9E5E585}" type="presOf" srcId="{75AE721C-96B4-4144-846C-1930AB16CC46}" destId="{5F2B0EE1-B99C-41F2-A284-F422B1711B70}" srcOrd="0" destOrd="0" presId="urn:microsoft.com/office/officeart/2005/8/layout/list1"/>
    <dgm:cxn modelId="{F1476A36-023B-4433-9F04-ACDAF0061AEB}" type="presOf" srcId="{B895143B-19BF-4460-907D-FFE0A0AC22CB}" destId="{4C60C78C-9AF8-4546-94B1-D8943CA36A42}" srcOrd="1" destOrd="0" presId="urn:microsoft.com/office/officeart/2005/8/layout/list1"/>
    <dgm:cxn modelId="{5509156E-BD18-4CBF-9553-D4E23FF99F5C}" type="presOf" srcId="{75AE721C-96B4-4144-846C-1930AB16CC46}" destId="{F7BE2F41-920B-46FC-8801-E7896C26E942}" srcOrd="1" destOrd="0" presId="urn:microsoft.com/office/officeart/2005/8/layout/list1"/>
    <dgm:cxn modelId="{868FA79A-3845-4276-A3B5-C7151573D95D}" type="presOf" srcId="{B895143B-19BF-4460-907D-FFE0A0AC22CB}" destId="{B255289C-3178-47B3-BE9E-411556F563E7}" srcOrd="0" destOrd="0" presId="urn:microsoft.com/office/officeart/2005/8/layout/list1"/>
    <dgm:cxn modelId="{5414ECA0-AEDB-43E7-9B41-AA5F0574C87D}" srcId="{60C78884-2B43-4255-A679-94BFDACD93A2}" destId="{75AE721C-96B4-4144-846C-1930AB16CC46}" srcOrd="0" destOrd="0" parTransId="{878C73B6-B7A2-4C0E-9450-19B9BF18F3A1}" sibTransId="{A6D9E30C-865C-4B92-9C82-ACC112A7F4DE}"/>
    <dgm:cxn modelId="{39D6C0E7-04F1-413D-B899-774C28614A7A}" type="presParOf" srcId="{7ECB0307-83A0-4B10-BDFD-4A185B2609CE}" destId="{52128F63-05ED-4086-94E6-7946ED32B26D}" srcOrd="0" destOrd="0" presId="urn:microsoft.com/office/officeart/2005/8/layout/list1"/>
    <dgm:cxn modelId="{A3EA566D-D682-4EDA-9AA3-4F9AFA3DA404}" type="presParOf" srcId="{52128F63-05ED-4086-94E6-7946ED32B26D}" destId="{5F2B0EE1-B99C-41F2-A284-F422B1711B70}" srcOrd="0" destOrd="0" presId="urn:microsoft.com/office/officeart/2005/8/layout/list1"/>
    <dgm:cxn modelId="{7926498E-1DBF-4F09-BC92-84A950A6DD3D}" type="presParOf" srcId="{52128F63-05ED-4086-94E6-7946ED32B26D}" destId="{F7BE2F41-920B-46FC-8801-E7896C26E942}" srcOrd="1" destOrd="0" presId="urn:microsoft.com/office/officeart/2005/8/layout/list1"/>
    <dgm:cxn modelId="{14D79791-ADCC-4AF3-82D2-52F94D3B9218}" type="presParOf" srcId="{7ECB0307-83A0-4B10-BDFD-4A185B2609CE}" destId="{E3339EF9-644C-44FA-B6CF-D0274EF82040}" srcOrd="1" destOrd="0" presId="urn:microsoft.com/office/officeart/2005/8/layout/list1"/>
    <dgm:cxn modelId="{D4C9B06A-B28E-4F58-B3F8-BEE1D6A61315}" type="presParOf" srcId="{7ECB0307-83A0-4B10-BDFD-4A185B2609CE}" destId="{6C89659A-B2D9-4588-BEB5-532A8B358EFC}" srcOrd="2" destOrd="0" presId="urn:microsoft.com/office/officeart/2005/8/layout/list1"/>
    <dgm:cxn modelId="{AFE4A28F-DBDF-41E9-909F-8928092A6020}" type="presParOf" srcId="{7ECB0307-83A0-4B10-BDFD-4A185B2609CE}" destId="{69D2A0AE-8A6D-4B7A-82A2-076F8595B0E0}" srcOrd="3" destOrd="0" presId="urn:microsoft.com/office/officeart/2005/8/layout/list1"/>
    <dgm:cxn modelId="{40E94C15-783A-4714-AE82-8DFF9A1DE449}" type="presParOf" srcId="{7ECB0307-83A0-4B10-BDFD-4A185B2609CE}" destId="{5F4B34C3-1CDA-4715-A18F-8E4B4D6A5F56}" srcOrd="4" destOrd="0" presId="urn:microsoft.com/office/officeart/2005/8/layout/list1"/>
    <dgm:cxn modelId="{1034A8DC-4962-45F3-B7C2-85FB19FF6EC2}" type="presParOf" srcId="{5F4B34C3-1CDA-4715-A18F-8E4B4D6A5F56}" destId="{B255289C-3178-47B3-BE9E-411556F563E7}" srcOrd="0" destOrd="0" presId="urn:microsoft.com/office/officeart/2005/8/layout/list1"/>
    <dgm:cxn modelId="{5D369EEC-97B8-463C-86F9-174E3EE50EDD}" type="presParOf" srcId="{5F4B34C3-1CDA-4715-A18F-8E4B4D6A5F56}" destId="{4C60C78C-9AF8-4546-94B1-D8943CA36A42}" srcOrd="1" destOrd="0" presId="urn:microsoft.com/office/officeart/2005/8/layout/list1"/>
    <dgm:cxn modelId="{6BFC586E-2BE4-4DDC-A487-A7E2C0FF787B}" type="presParOf" srcId="{7ECB0307-83A0-4B10-BDFD-4A185B2609CE}" destId="{64427A44-4F0F-46B5-A4D0-32DB0718387A}" srcOrd="5" destOrd="0" presId="urn:microsoft.com/office/officeart/2005/8/layout/list1"/>
    <dgm:cxn modelId="{FA282868-A420-4F58-A72F-CF5A5D40C57C}" type="presParOf" srcId="{7ECB0307-83A0-4B10-BDFD-4A185B2609CE}" destId="{439740AE-8AB4-4F00-85D9-CDB512A362A1}" srcOrd="6" destOrd="0" presId="urn:microsoft.com/office/officeart/2005/8/layout/list1"/>
  </dgm:cxnLst>
  <dgm:bg>
    <a:solidFill>
      <a:srgbClr val="C0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659A-B2D9-4588-BEB5-532A8B358EFC}">
      <dsp:nvSpPr>
        <dsp:cNvPr id="0" name=""/>
        <dsp:cNvSpPr/>
      </dsp:nvSpPr>
      <dsp:spPr>
        <a:xfrm>
          <a:off x="0" y="584669"/>
          <a:ext cx="1087514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7BE2F41-920B-46FC-8801-E7896C26E942}">
      <dsp:nvSpPr>
        <dsp:cNvPr id="0" name=""/>
        <dsp:cNvSpPr/>
      </dsp:nvSpPr>
      <dsp:spPr>
        <a:xfrm>
          <a:off x="536323" y="53309"/>
          <a:ext cx="10330601" cy="1062720"/>
        </a:xfrm>
        <a:prstGeom prst="round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7738" tIns="0" rIns="287738" bIns="0" numCol="1" spcCol="1270" anchor="ctr" anchorCtr="0">
          <a:noAutofit/>
        </a:bodyPr>
        <a:lstStyle/>
        <a:p>
          <a:pPr marL="0" lvl="0" indent="0" algn="l" defTabSz="1600200">
            <a:lnSpc>
              <a:spcPct val="90000"/>
            </a:lnSpc>
            <a:spcBef>
              <a:spcPct val="0"/>
            </a:spcBef>
            <a:spcAft>
              <a:spcPct val="35000"/>
            </a:spcAft>
            <a:buNone/>
          </a:pPr>
          <a:r>
            <a:rPr lang="en-US" sz="3600" b="1" kern="1200">
              <a:solidFill>
                <a:srgbClr val="002060"/>
              </a:solidFill>
              <a:latin typeface="Times New Roman" panose="02020603050405020304" pitchFamily="18" charset="0"/>
              <a:cs typeface="Times New Roman" panose="02020603050405020304" pitchFamily="18" charset="0"/>
            </a:rPr>
            <a:t>I. Các tác nhân có hại cho hệ tiêu hóa</a:t>
          </a:r>
        </a:p>
      </dsp:txBody>
      <dsp:txXfrm>
        <a:off x="588201" y="105187"/>
        <a:ext cx="10226845" cy="958964"/>
      </dsp:txXfrm>
    </dsp:sp>
    <dsp:sp modelId="{439740AE-8AB4-4F00-85D9-CDB512A362A1}">
      <dsp:nvSpPr>
        <dsp:cNvPr id="0" name=""/>
        <dsp:cNvSpPr/>
      </dsp:nvSpPr>
      <dsp:spPr>
        <a:xfrm>
          <a:off x="0" y="2217630"/>
          <a:ext cx="1087514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C60C78C-9AF8-4546-94B1-D8943CA36A42}">
      <dsp:nvSpPr>
        <dsp:cNvPr id="0" name=""/>
        <dsp:cNvSpPr/>
      </dsp:nvSpPr>
      <dsp:spPr>
        <a:xfrm>
          <a:off x="539509" y="1686270"/>
          <a:ext cx="10331999" cy="1062720"/>
        </a:xfrm>
        <a:prstGeom prst="round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7738" tIns="0" rIns="287738" bIns="0" numCol="1" spcCol="1270" anchor="ctr" anchorCtr="0">
          <a:noAutofit/>
        </a:bodyPr>
        <a:lstStyle/>
        <a:p>
          <a:pPr marL="0" lvl="0" indent="0" algn="l" defTabSz="1600200">
            <a:lnSpc>
              <a:spcPct val="90000"/>
            </a:lnSpc>
            <a:spcBef>
              <a:spcPct val="0"/>
            </a:spcBef>
            <a:spcAft>
              <a:spcPct val="35000"/>
            </a:spcAft>
            <a:buNone/>
          </a:pPr>
          <a:r>
            <a:rPr lang="en-US" sz="3600" b="1" kern="1200">
              <a:solidFill>
                <a:srgbClr val="002060"/>
              </a:solidFill>
              <a:latin typeface="Times New Roman" panose="02020603050405020304" pitchFamily="18" charset="0"/>
              <a:cs typeface="Times New Roman" panose="02020603050405020304" pitchFamily="18" charset="0"/>
            </a:rPr>
            <a:t>II. Các biện pháp bảo vệ hệ tiêu hóa khỏi các tác nhân có hại và đảm bảo sự tiêu hóa có hiệu quả</a:t>
          </a:r>
        </a:p>
      </dsp:txBody>
      <dsp:txXfrm>
        <a:off x="591387" y="1738148"/>
        <a:ext cx="10228243"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C172B-78FC-4467-8603-401EFE419F60}" type="datetimeFigureOut">
              <a:rPr lang="en-US" smtClean="0"/>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60B10-666E-4A0E-9B1D-3BA0D02970E8}" type="slidenum">
              <a:rPr lang="en-US" smtClean="0"/>
              <a:t>‹#›</a:t>
            </a:fld>
            <a:endParaRPr lang="en-US"/>
          </a:p>
        </p:txBody>
      </p:sp>
    </p:spTree>
    <p:extLst>
      <p:ext uri="{BB962C8B-B14F-4D97-AF65-F5344CB8AC3E}">
        <p14:creationId xmlns:p14="http://schemas.microsoft.com/office/powerpoint/2010/main" val="28202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ACC5C7-22CB-4DA0-9FAC-C671A1669F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45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COVER PAGE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ACC5C7-22CB-4DA0-9FAC-C671A1669F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35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D8FD-1481-420C-BD4A-EAB02E0D7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573BDF-E9EB-463C-9CBC-E4E3FB4FB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00C148-F80B-4805-930B-8DFFC89BA060}"/>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5" name="Footer Placeholder 4">
            <a:extLst>
              <a:ext uri="{FF2B5EF4-FFF2-40B4-BE49-F238E27FC236}">
                <a16:creationId xmlns:a16="http://schemas.microsoft.com/office/drawing/2014/main" id="{20B7A8D6-27EF-4C1B-933F-690248530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FD03F-A6A9-4885-A869-A02E81B63EB1}"/>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320211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9920-4E03-456F-93A1-3F225E5028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7AC3C-31B2-4A0C-89AC-8E8E863D80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5756A-1C75-45B3-AAE1-CA304ACD6F68}"/>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5" name="Footer Placeholder 4">
            <a:extLst>
              <a:ext uri="{FF2B5EF4-FFF2-40B4-BE49-F238E27FC236}">
                <a16:creationId xmlns:a16="http://schemas.microsoft.com/office/drawing/2014/main" id="{B904E454-BEDC-4257-9F9E-7DC5D6450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E6AD7-02E8-4DFE-AF19-001DAB050582}"/>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203313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52BCC-0D65-4F92-970E-F0F9010D2D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3F7C6-3411-4DC5-A966-D7139D3C1A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5A6C9-9ECF-4A17-B19D-C0643FBE71CE}"/>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5" name="Footer Placeholder 4">
            <a:extLst>
              <a:ext uri="{FF2B5EF4-FFF2-40B4-BE49-F238E27FC236}">
                <a16:creationId xmlns:a16="http://schemas.microsoft.com/office/drawing/2014/main" id="{1449F88F-20D8-4DA4-8DEC-165E0CD11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F120E-1873-41FB-AAD5-3902224C10F4}"/>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3462189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6A2F2BB-5B2A-451C-B650-F035CA62DA8A}" type="slidenum">
              <a:rPr lang="en-US"/>
              <a:pPr/>
              <a:t>‹#›</a:t>
            </a:fld>
            <a:endParaRPr lang="en-US"/>
          </a:p>
        </p:txBody>
      </p:sp>
    </p:spTree>
    <p:extLst>
      <p:ext uri="{BB962C8B-B14F-4D97-AF65-F5344CB8AC3E}">
        <p14:creationId xmlns:p14="http://schemas.microsoft.com/office/powerpoint/2010/main" val="281613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42BF-7DF7-471C-9805-E632D0DFB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0E81D-F1E0-40AE-B1C8-3949A41D01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8FEE2-DEC5-4B5B-B76A-DA9419104386}"/>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5" name="Footer Placeholder 4">
            <a:extLst>
              <a:ext uri="{FF2B5EF4-FFF2-40B4-BE49-F238E27FC236}">
                <a16:creationId xmlns:a16="http://schemas.microsoft.com/office/drawing/2014/main" id="{9AAE5980-06A8-49AF-915F-4EEF6ECFE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F1934-1A18-424E-81C5-288E8978A12E}"/>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183530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A9C3-97B6-41E2-919B-15A1B6BC41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6E050-BBA3-4F38-A793-2455D6B273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914B20-4A7B-4FD8-BA32-CEB0717A449E}"/>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5" name="Footer Placeholder 4">
            <a:extLst>
              <a:ext uri="{FF2B5EF4-FFF2-40B4-BE49-F238E27FC236}">
                <a16:creationId xmlns:a16="http://schemas.microsoft.com/office/drawing/2014/main" id="{1363BB82-3EC7-4302-BFB1-65A4134FE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B10DC-DC97-4C9B-AC0A-30361E75517F}"/>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361421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57B6-4020-48FF-AC55-E4525C640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B7033-AA5B-4F65-88A5-D8DB44D40E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CA249D-7014-45AF-BD12-C07546F919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F7E11F-B61C-4837-BF0B-3E25CD0AAB1E}"/>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6" name="Footer Placeholder 5">
            <a:extLst>
              <a:ext uri="{FF2B5EF4-FFF2-40B4-BE49-F238E27FC236}">
                <a16:creationId xmlns:a16="http://schemas.microsoft.com/office/drawing/2014/main" id="{C696B51A-CC46-4E43-9E9B-A7F5726E9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E09D2-9F24-407A-B1BE-8AE2CD786459}"/>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381994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1DFB-CA04-4610-B422-B92E12026A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31BDF-D32E-4C25-8ABF-5F7205B92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9A8FB3-FBE8-447D-98AE-8AC879562E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B3FD2C-A133-4AF0-8C4E-9018A08D6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2F237-4EA7-44D8-A6E8-EEDB93A1F2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622F5-D465-473B-A5D1-780CE8E20F99}"/>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8" name="Footer Placeholder 7">
            <a:extLst>
              <a:ext uri="{FF2B5EF4-FFF2-40B4-BE49-F238E27FC236}">
                <a16:creationId xmlns:a16="http://schemas.microsoft.com/office/drawing/2014/main" id="{ABF6248B-523B-45F3-AACE-CA619DA0B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C3D7-C456-49D8-AF4D-57C98A2D04CF}"/>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175582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101F-25AE-426E-B44A-FC1EB9AD5D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14B59-C5A3-4012-A03F-9C0609A20F40}"/>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4" name="Footer Placeholder 3">
            <a:extLst>
              <a:ext uri="{FF2B5EF4-FFF2-40B4-BE49-F238E27FC236}">
                <a16:creationId xmlns:a16="http://schemas.microsoft.com/office/drawing/2014/main" id="{E6BC2723-ABEC-4980-B2DB-35D4F2AF9A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9DC400-A72D-4842-8D96-503C4F8F5533}"/>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280940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ECB69-1569-4353-BE96-14BA6F628A58}"/>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3" name="Footer Placeholder 2">
            <a:extLst>
              <a:ext uri="{FF2B5EF4-FFF2-40B4-BE49-F238E27FC236}">
                <a16:creationId xmlns:a16="http://schemas.microsoft.com/office/drawing/2014/main" id="{E73B0804-A0AE-4517-9DE1-DDC8BCD48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B3555C-0508-4FC8-BEC0-1BF01CE80B46}"/>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122592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DC2B-06B1-4889-A6E9-52DBAB21D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E90FD1-B99A-4B08-A20A-ED7058EF1D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DD205-793E-4373-88E2-F3EAB490E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D83FA-57B1-497B-B31F-C8817105F4E0}"/>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6" name="Footer Placeholder 5">
            <a:extLst>
              <a:ext uri="{FF2B5EF4-FFF2-40B4-BE49-F238E27FC236}">
                <a16:creationId xmlns:a16="http://schemas.microsoft.com/office/drawing/2014/main" id="{A2BDD064-45E5-4ED2-8EBC-2CA01EA82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E67228-6875-436F-96FA-59DDD33B3764}"/>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156951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FD8F-BDB8-4CDB-882E-F50949B40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217F0-2AD1-4CAB-BB75-C41595636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C0C5E5-90B1-4784-9867-1061A61B0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4FCA76-A09B-4EAD-A5FE-388F3F933BEF}"/>
              </a:ext>
            </a:extLst>
          </p:cNvPr>
          <p:cNvSpPr>
            <a:spLocks noGrp="1"/>
          </p:cNvSpPr>
          <p:nvPr>
            <p:ph type="dt" sz="half" idx="10"/>
          </p:nvPr>
        </p:nvSpPr>
        <p:spPr/>
        <p:txBody>
          <a:bodyPr/>
          <a:lstStyle/>
          <a:p>
            <a:fld id="{CC24C907-B817-489B-8DBF-C41CA68EFA60}" type="datetimeFigureOut">
              <a:rPr lang="en-US" smtClean="0"/>
              <a:t>11/28/2021</a:t>
            </a:fld>
            <a:endParaRPr lang="en-US"/>
          </a:p>
        </p:txBody>
      </p:sp>
      <p:sp>
        <p:nvSpPr>
          <p:cNvPr id="6" name="Footer Placeholder 5">
            <a:extLst>
              <a:ext uri="{FF2B5EF4-FFF2-40B4-BE49-F238E27FC236}">
                <a16:creationId xmlns:a16="http://schemas.microsoft.com/office/drawing/2014/main" id="{EE18AF5C-A4E5-405E-8151-E87DED778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C74BB-E50B-494D-949E-7AE404BE1CE4}"/>
              </a:ext>
            </a:extLst>
          </p:cNvPr>
          <p:cNvSpPr>
            <a:spLocks noGrp="1"/>
          </p:cNvSpPr>
          <p:nvPr>
            <p:ph type="sldNum" sz="quarter" idx="12"/>
          </p:nvPr>
        </p:nvSpPr>
        <p:spPr/>
        <p:txBody>
          <a:bodyPr/>
          <a:lstStyle/>
          <a:p>
            <a:fld id="{AC54CB40-9E31-45EE-880E-EEE2C7E4CD9B}" type="slidenum">
              <a:rPr lang="en-US" smtClean="0"/>
              <a:t>‹#›</a:t>
            </a:fld>
            <a:endParaRPr lang="en-US"/>
          </a:p>
        </p:txBody>
      </p:sp>
    </p:spTree>
    <p:extLst>
      <p:ext uri="{BB962C8B-B14F-4D97-AF65-F5344CB8AC3E}">
        <p14:creationId xmlns:p14="http://schemas.microsoft.com/office/powerpoint/2010/main" val="298028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969EA-FD5D-44E4-A488-6773916DA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5D5E6D-5770-45A5-9614-E5DDFC6E5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9851A-D92C-44DF-A547-8057034FE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4C907-B817-489B-8DBF-C41CA68EFA60}" type="datetimeFigureOut">
              <a:rPr lang="en-US" smtClean="0"/>
              <a:t>11/28/2021</a:t>
            </a:fld>
            <a:endParaRPr lang="en-US"/>
          </a:p>
        </p:txBody>
      </p:sp>
      <p:sp>
        <p:nvSpPr>
          <p:cNvPr id="5" name="Footer Placeholder 4">
            <a:extLst>
              <a:ext uri="{FF2B5EF4-FFF2-40B4-BE49-F238E27FC236}">
                <a16:creationId xmlns:a16="http://schemas.microsoft.com/office/drawing/2014/main" id="{F6DB7DF9-20E3-4CAC-B5E3-FB55EED7B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ED900F-5D33-41F6-B435-4A74539B50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4CB40-9E31-45EE-880E-EEE2C7E4CD9B}" type="slidenum">
              <a:rPr lang="en-US" smtClean="0"/>
              <a:t>‹#›</a:t>
            </a:fld>
            <a:endParaRPr lang="en-US"/>
          </a:p>
        </p:txBody>
      </p:sp>
    </p:spTree>
    <p:extLst>
      <p:ext uri="{BB962C8B-B14F-4D97-AF65-F5344CB8AC3E}">
        <p14:creationId xmlns:p14="http://schemas.microsoft.com/office/powerpoint/2010/main" val="3386817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22">
            <a:extLst>
              <a:ext uri="{FF2B5EF4-FFF2-40B4-BE49-F238E27FC236}">
                <a16:creationId xmlns:a16="http://schemas.microsoft.com/office/drawing/2014/main" id="{5072523E-B189-45EB-8B23-41F0B1327FDF}"/>
              </a:ext>
            </a:extLst>
          </p:cNvPr>
          <p:cNvSpPr/>
          <p:nvPr/>
        </p:nvSpPr>
        <p:spPr>
          <a:xfrm>
            <a:off x="1677169" y="2470280"/>
            <a:ext cx="9118077" cy="2130503"/>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67">
              <a:solidFill>
                <a:prstClr val="black"/>
              </a:solidFill>
            </a:endParaRPr>
          </a:p>
        </p:txBody>
      </p:sp>
      <p:sp>
        <p:nvSpPr>
          <p:cNvPr id="7" name="Hình chữ nhật 25">
            <a:extLst>
              <a:ext uri="{FF2B5EF4-FFF2-40B4-BE49-F238E27FC236}">
                <a16:creationId xmlns:a16="http://schemas.microsoft.com/office/drawing/2014/main" id="{40B52314-FB56-457D-9068-0774461D2B81}"/>
              </a:ext>
            </a:extLst>
          </p:cNvPr>
          <p:cNvSpPr/>
          <p:nvPr/>
        </p:nvSpPr>
        <p:spPr>
          <a:xfrm>
            <a:off x="1677169" y="3013501"/>
            <a:ext cx="8605566" cy="830997"/>
          </a:xfrm>
          <a:prstGeom prst="rect">
            <a:avLst/>
          </a:prstGeom>
          <a:noFill/>
        </p:spPr>
        <p:txBody>
          <a:bodyPr wrap="square" lIns="91440" tIns="45720" rIns="91440" bIns="45720">
            <a:spAutoFit/>
          </a:bodyPr>
          <a:lstStyle/>
          <a:p>
            <a:pPr algn="ctr"/>
            <a:r>
              <a:rPr lang="en-US" sz="4800" b="1" u="sng">
                <a:ln w="3175">
                  <a:solidFill>
                    <a:srgbClr val="C40000"/>
                  </a:solidFill>
                  <a:prstDash val="solid"/>
                </a:ln>
                <a:effectLst>
                  <a:outerShdw dist="38100" dir="2700000" algn="tl" rotWithShape="0">
                    <a:srgbClr val="C0504D"/>
                  </a:outerShdw>
                </a:effectLst>
                <a:latin typeface="Times New Roman" panose="02020603050405020304" pitchFamily="18" charset="0"/>
                <a:cs typeface="Times New Roman" panose="02020603050405020304" pitchFamily="18" charset="0"/>
              </a:rPr>
              <a:t>BÀI 30:</a:t>
            </a:r>
            <a:r>
              <a:rPr lang="en-US" sz="4800" b="1">
                <a:ln w="3175">
                  <a:solidFill>
                    <a:srgbClr val="C40000"/>
                  </a:solidFill>
                  <a:prstDash val="solid"/>
                </a:ln>
                <a:solidFill>
                  <a:srgbClr val="FF0000"/>
                </a:solidFill>
                <a:effectLst>
                  <a:outerShdw dist="38100" dir="2700000" algn="tl" rotWithShape="0">
                    <a:srgbClr val="C0504D"/>
                  </a:outerShdw>
                </a:effectLst>
                <a:latin typeface="Times New Roman" panose="02020603050405020304" pitchFamily="18" charset="0"/>
                <a:cs typeface="Times New Roman" panose="02020603050405020304" pitchFamily="18" charset="0"/>
              </a:rPr>
              <a:t> VỆ SINH TIÊU HÓA</a:t>
            </a:r>
          </a:p>
        </p:txBody>
      </p:sp>
      <p:sp>
        <p:nvSpPr>
          <p:cNvPr id="8" name="Rectangle 7">
            <a:extLst>
              <a:ext uri="{FF2B5EF4-FFF2-40B4-BE49-F238E27FC236}">
                <a16:creationId xmlns:a16="http://schemas.microsoft.com/office/drawing/2014/main" id="{825A76A3-7EB7-41D6-84DB-AE190C796199}"/>
              </a:ext>
            </a:extLst>
          </p:cNvPr>
          <p:cNvSpPr>
            <a:spLocks noChangeArrowheads="1"/>
          </p:cNvSpPr>
          <p:nvPr/>
        </p:nvSpPr>
        <p:spPr bwMode="auto">
          <a:xfrm>
            <a:off x="130040" y="254637"/>
            <a:ext cx="2505800"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57189" defTabSz="914377" eaLnBrk="0" fontAlgn="base" hangingPunct="0">
              <a:spcBef>
                <a:spcPct val="0"/>
              </a:spcBef>
              <a:spcAft>
                <a:spcPct val="0"/>
              </a:spcAft>
            </a:pPr>
            <a:r>
              <a:rPr lang="en-US" altLang="en-US" sz="3733" b="1" i="1" u="sng"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altLang="en-US" sz="3733" b="1" i="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733" b="1" i="1" u="sng"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altLang="en-US" sz="3733" b="1" i="1" u="sng"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DC915C9F-E2E0-4EFB-83FB-9ECB56DDF5E2}"/>
              </a:ext>
            </a:extLst>
          </p:cNvPr>
          <p:cNvSpPr/>
          <p:nvPr/>
        </p:nvSpPr>
        <p:spPr>
          <a:xfrm>
            <a:off x="3131475" y="909137"/>
            <a:ext cx="5929049" cy="913007"/>
          </a:xfrm>
          <a:prstGeom prst="rect">
            <a:avLst/>
          </a:prstGeom>
        </p:spPr>
        <p:txBody>
          <a:bodyPr wrap="square">
            <a:spAutoFit/>
          </a:bodyPr>
          <a:lstStyle/>
          <a:p>
            <a:pPr algn="ctr"/>
            <a:r>
              <a:rPr lang="en-US" sz="5333" b="1">
                <a:solidFill>
                  <a:srgbClr val="3333CC"/>
                </a:solidFill>
                <a:latin typeface="Times New Roman" panose="02020603050405020304" pitchFamily="18" charset="0"/>
                <a:cs typeface="Times New Roman" panose="02020603050405020304" pitchFamily="18" charset="0"/>
              </a:rPr>
              <a:t>“TIÊU HÓA”</a:t>
            </a:r>
            <a:endParaRPr lang="en-US" sz="5333" b="1" dirty="0">
              <a:solidFill>
                <a:srgbClr val="33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78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EE52F-7108-416E-AF8C-0C1176A116A4}"/>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22DDD-B5D7-4EA2-8AD5-5F51598D4B3F}"/>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4" descr="CALBSY9C">
            <a:extLst>
              <a:ext uri="{FF2B5EF4-FFF2-40B4-BE49-F238E27FC236}">
                <a16:creationId xmlns:a16="http://schemas.microsoft.com/office/drawing/2014/main" id="{970B1BF3-FD0E-485E-8CC7-3F36064DA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718" y="965264"/>
            <a:ext cx="2668985" cy="3606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AGE7VT0">
            <a:extLst>
              <a:ext uri="{FF2B5EF4-FFF2-40B4-BE49-F238E27FC236}">
                <a16:creationId xmlns:a16="http://schemas.microsoft.com/office/drawing/2014/main" id="{5FD87FA7-CE90-424C-9606-5704D43BB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564" y="939832"/>
            <a:ext cx="2743200"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AM9HPKI">
            <a:extLst>
              <a:ext uri="{FF2B5EF4-FFF2-40B4-BE49-F238E27FC236}">
                <a16:creationId xmlns:a16="http://schemas.microsoft.com/office/drawing/2014/main" id="{85D35FBC-9F85-4B70-8C61-C3A8BEE84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856" y="990600"/>
            <a:ext cx="3505200" cy="3581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2" name="Text Box 7">
            <a:extLst>
              <a:ext uri="{FF2B5EF4-FFF2-40B4-BE49-F238E27FC236}">
                <a16:creationId xmlns:a16="http://schemas.microsoft.com/office/drawing/2014/main" id="{15591DB7-99BC-489D-9FBA-6FF5214F339D}"/>
              </a:ext>
            </a:extLst>
          </p:cNvPr>
          <p:cNvSpPr txBox="1">
            <a:spLocks noChangeArrowheads="1"/>
          </p:cNvSpPr>
          <p:nvPr/>
        </p:nvSpPr>
        <p:spPr bwMode="auto">
          <a:xfrm>
            <a:off x="991429" y="4966156"/>
            <a:ext cx="5643563"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Giun chui vào ống mật và làm tắc túi mật</a:t>
            </a:r>
          </a:p>
        </p:txBody>
      </p:sp>
      <p:sp>
        <p:nvSpPr>
          <p:cNvPr id="23" name="Text Box 8">
            <a:extLst>
              <a:ext uri="{FF2B5EF4-FFF2-40B4-BE49-F238E27FC236}">
                <a16:creationId xmlns:a16="http://schemas.microsoft.com/office/drawing/2014/main" id="{88CA0A3F-B09E-44CF-83C5-ADBC28D00CFE}"/>
              </a:ext>
            </a:extLst>
          </p:cNvPr>
          <p:cNvSpPr txBox="1">
            <a:spLocks noChangeArrowheads="1"/>
          </p:cNvSpPr>
          <p:nvPr/>
        </p:nvSpPr>
        <p:spPr bwMode="auto">
          <a:xfrm>
            <a:off x="8152661" y="4966156"/>
            <a:ext cx="2281238" cy="52322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ÁP XE GAN</a:t>
            </a:r>
          </a:p>
        </p:txBody>
      </p:sp>
    </p:spTree>
    <p:extLst>
      <p:ext uri="{BB962C8B-B14F-4D97-AF65-F5344CB8AC3E}">
        <p14:creationId xmlns:p14="http://schemas.microsoft.com/office/powerpoint/2010/main" val="297541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EE52F-7108-416E-AF8C-0C1176A116A4}"/>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22DDD-B5D7-4EA2-8AD5-5F51598D4B3F}"/>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Box 4">
            <a:extLst>
              <a:ext uri="{FF2B5EF4-FFF2-40B4-BE49-F238E27FC236}">
                <a16:creationId xmlns:a16="http://schemas.microsoft.com/office/drawing/2014/main" id="{F4137945-393D-411E-BB06-4DE7155DB457}"/>
              </a:ext>
            </a:extLst>
          </p:cNvPr>
          <p:cNvSpPr txBox="1">
            <a:spLocks noChangeArrowheads="1"/>
          </p:cNvSpPr>
          <p:nvPr/>
        </p:nvSpPr>
        <p:spPr bwMode="auto">
          <a:xfrm>
            <a:off x="387466" y="790050"/>
            <a:ext cx="11304425" cy="1077218"/>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6600"/>
                </a:solidFill>
                <a:latin typeface="Times New Roman" panose="02020603050405020304" pitchFamily="18" charset="0"/>
                <a:cs typeface="Times New Roman" panose="02020603050405020304" pitchFamily="18" charset="0"/>
              </a:rPr>
              <a:t>Hoạt động tiêu hóa và hấp thụ có thể </a:t>
            </a:r>
            <a:r>
              <a:rPr lang="en-US" altLang="en-US" b="1" u="sng">
                <a:solidFill>
                  <a:srgbClr val="006600"/>
                </a:solidFill>
                <a:latin typeface="Times New Roman" panose="02020603050405020304" pitchFamily="18" charset="0"/>
                <a:cs typeface="Times New Roman" panose="02020603050405020304" pitchFamily="18" charset="0"/>
              </a:rPr>
              <a:t>kém hiệu quả</a:t>
            </a:r>
            <a:r>
              <a:rPr lang="en-US" altLang="en-US" b="1">
                <a:solidFill>
                  <a:srgbClr val="006600"/>
                </a:solidFill>
                <a:latin typeface="Times New Roman" panose="02020603050405020304" pitchFamily="18" charset="0"/>
                <a:cs typeface="Times New Roman" panose="02020603050405020304" pitchFamily="18" charset="0"/>
              </a:rPr>
              <a:t> do ăn uống không đúng cách </a:t>
            </a:r>
          </a:p>
        </p:txBody>
      </p:sp>
      <p:pic>
        <p:nvPicPr>
          <p:cNvPr id="6" name="Picture 5">
            <a:extLst>
              <a:ext uri="{FF2B5EF4-FFF2-40B4-BE49-F238E27FC236}">
                <a16:creationId xmlns:a16="http://schemas.microsoft.com/office/drawing/2014/main" id="{60C60AE0-30B7-4CCC-B427-5B7A438D9EDB}"/>
              </a:ext>
            </a:extLst>
          </p:cNvPr>
          <p:cNvPicPr>
            <a:picLocks noChangeAspect="1"/>
          </p:cNvPicPr>
          <p:nvPr/>
        </p:nvPicPr>
        <p:blipFill rotWithShape="1">
          <a:blip r:embed="rId2">
            <a:extLst>
              <a:ext uri="{28A0092B-C50C-407E-A947-70E740481C1C}">
                <a14:useLocalDpi xmlns:a14="http://schemas.microsoft.com/office/drawing/2010/main" val="0"/>
              </a:ext>
            </a:extLst>
          </a:blip>
          <a:srcRect l="12914" r="11756"/>
          <a:stretch/>
        </p:blipFill>
        <p:spPr>
          <a:xfrm>
            <a:off x="256425" y="3226591"/>
            <a:ext cx="3018408" cy="2251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a:extLst>
              <a:ext uri="{FF2B5EF4-FFF2-40B4-BE49-F238E27FC236}">
                <a16:creationId xmlns:a16="http://schemas.microsoft.com/office/drawing/2014/main" id="{59576326-6C4C-4FB9-9E96-FA6A6D09B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102" y="3187081"/>
            <a:ext cx="4142912" cy="2330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Picture 14">
            <a:extLst>
              <a:ext uri="{FF2B5EF4-FFF2-40B4-BE49-F238E27FC236}">
                <a16:creationId xmlns:a16="http://schemas.microsoft.com/office/drawing/2014/main" id="{F3A63EF4-B1A2-4A2D-AAF1-16E029199247}"/>
              </a:ext>
            </a:extLst>
          </p:cNvPr>
          <p:cNvPicPr>
            <a:picLocks noChangeAspect="1"/>
          </p:cNvPicPr>
          <p:nvPr/>
        </p:nvPicPr>
        <p:blipFill rotWithShape="1">
          <a:blip r:embed="rId4">
            <a:extLst>
              <a:ext uri="{28A0092B-C50C-407E-A947-70E740481C1C}">
                <a14:useLocalDpi xmlns:a14="http://schemas.microsoft.com/office/drawing/2010/main" val="0"/>
              </a:ext>
            </a:extLst>
          </a:blip>
          <a:srcRect l="11647" r="10563"/>
          <a:stretch/>
        </p:blipFill>
        <p:spPr>
          <a:xfrm>
            <a:off x="8078679" y="3175974"/>
            <a:ext cx="3471169" cy="23414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3479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EE52F-7108-416E-AF8C-0C1176A116A4}"/>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22DDD-B5D7-4EA2-8AD5-5F51598D4B3F}"/>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477F0D58-7244-44F7-BA7A-A58599B5E31D}"/>
              </a:ext>
            </a:extLst>
          </p:cNvPr>
          <p:cNvSpPr txBox="1">
            <a:spLocks noChangeArrowheads="1"/>
          </p:cNvSpPr>
          <p:nvPr/>
        </p:nvSpPr>
        <p:spPr bwMode="auto">
          <a:xfrm>
            <a:off x="387466" y="715251"/>
            <a:ext cx="11310891"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400" b="1">
                <a:solidFill>
                  <a:srgbClr val="006600"/>
                </a:solidFill>
                <a:latin typeface="Times New Roman" panose="02020603050405020304" pitchFamily="18" charset="0"/>
                <a:cs typeface="Times New Roman" panose="02020603050405020304" pitchFamily="18" charset="0"/>
              </a:rPr>
              <a:t>Hoạt động thải phân cũng có thể gặp khó khăn (chứng táo bón) do: Ăn khẩu phần ăn không hợp lí. Ăn uống quá nhiều chất chát (có trong ổi xanh, hồng xanh, nước trà…)</a:t>
            </a:r>
          </a:p>
        </p:txBody>
      </p:sp>
      <p:pic>
        <p:nvPicPr>
          <p:cNvPr id="3" name="Picture 2">
            <a:extLst>
              <a:ext uri="{FF2B5EF4-FFF2-40B4-BE49-F238E27FC236}">
                <a16:creationId xmlns:a16="http://schemas.microsoft.com/office/drawing/2014/main" id="{004568EA-8204-475C-B412-B009AE634D9D}"/>
              </a:ext>
            </a:extLst>
          </p:cNvPr>
          <p:cNvPicPr>
            <a:picLocks noChangeAspect="1"/>
          </p:cNvPicPr>
          <p:nvPr/>
        </p:nvPicPr>
        <p:blipFill rotWithShape="1">
          <a:blip r:embed="rId2">
            <a:extLst>
              <a:ext uri="{28A0092B-C50C-407E-A947-70E740481C1C}">
                <a14:useLocalDpi xmlns:a14="http://schemas.microsoft.com/office/drawing/2010/main" val="0"/>
              </a:ext>
            </a:extLst>
          </a:blip>
          <a:srcRect l="2395" t="1732" r="1569" b="4178"/>
          <a:stretch/>
        </p:blipFill>
        <p:spPr>
          <a:xfrm>
            <a:off x="4853812" y="1721270"/>
            <a:ext cx="6509957" cy="4906160"/>
          </a:xfrm>
          <a:prstGeom prst="rect">
            <a:avLst/>
          </a:prstGeom>
        </p:spPr>
      </p:pic>
      <p:sp>
        <p:nvSpPr>
          <p:cNvPr id="11" name="Text Box 6">
            <a:extLst>
              <a:ext uri="{FF2B5EF4-FFF2-40B4-BE49-F238E27FC236}">
                <a16:creationId xmlns:a16="http://schemas.microsoft.com/office/drawing/2014/main" id="{AB16684A-3E5C-4AFB-A003-085C5C7DA819}"/>
              </a:ext>
            </a:extLst>
          </p:cNvPr>
          <p:cNvSpPr txBox="1">
            <a:spLocks noChangeArrowheads="1"/>
          </p:cNvSpPr>
          <p:nvPr/>
        </p:nvSpPr>
        <p:spPr bwMode="auto">
          <a:xfrm>
            <a:off x="697583" y="3429000"/>
            <a:ext cx="3810000" cy="107721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TRĨ DO TÁO BÓN LÂU NGÀY</a:t>
            </a:r>
          </a:p>
        </p:txBody>
      </p:sp>
    </p:spTree>
    <p:extLst>
      <p:ext uri="{BB962C8B-B14F-4D97-AF65-F5344CB8AC3E}">
        <p14:creationId xmlns:p14="http://schemas.microsoft.com/office/powerpoint/2010/main" val="305735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images[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028" y="68261"/>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images[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314" y="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images[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036" y="3490604"/>
            <a:ext cx="3311684" cy="286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images[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51" y="3549958"/>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images[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581401"/>
            <a:ext cx="274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p:cNvSpPr txBox="1">
            <a:spLocks noChangeArrowheads="1"/>
          </p:cNvSpPr>
          <p:nvPr/>
        </p:nvSpPr>
        <p:spPr bwMode="auto">
          <a:xfrm>
            <a:off x="145002" y="390647"/>
            <a:ext cx="2349623" cy="224676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70C0"/>
                </a:solidFill>
                <a:latin typeface="Times New Roman" panose="02020603050405020304" pitchFamily="18" charset="0"/>
                <a:cs typeface="Times New Roman" panose="02020603050405020304" pitchFamily="18" charset="0"/>
              </a:rPr>
              <a:t>Thực phẩm còn sống và tái có nguy cơ chứa nhiều nang sán</a:t>
            </a:r>
          </a:p>
        </p:txBody>
      </p:sp>
      <p:sp>
        <p:nvSpPr>
          <p:cNvPr id="15368" name="Text Box 10"/>
          <p:cNvSpPr txBox="1">
            <a:spLocks noChangeArrowheads="1"/>
          </p:cNvSpPr>
          <p:nvPr/>
        </p:nvSpPr>
        <p:spPr bwMode="auto">
          <a:xfrm>
            <a:off x="1815484" y="6258012"/>
            <a:ext cx="3810000" cy="52322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Sán xơ mít và đầu sán</a:t>
            </a:r>
          </a:p>
        </p:txBody>
      </p:sp>
      <p:sp>
        <p:nvSpPr>
          <p:cNvPr id="15369" name="Text Box 11"/>
          <p:cNvSpPr txBox="1">
            <a:spLocks noChangeArrowheads="1"/>
          </p:cNvSpPr>
          <p:nvPr/>
        </p:nvSpPr>
        <p:spPr bwMode="auto">
          <a:xfrm>
            <a:off x="10311472" y="4399747"/>
            <a:ext cx="1674677" cy="954107"/>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SÁN LÁ GAN</a:t>
            </a:r>
          </a:p>
        </p:txBody>
      </p:sp>
      <p:pic>
        <p:nvPicPr>
          <p:cNvPr id="15370" name="Picture 12" descr="cagu_1010159392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800" y="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78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75266758-ulatotak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116" y="79899"/>
            <a:ext cx="510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9"/>
          <p:cNvSpPr txBox="1">
            <a:spLocks noChangeArrowheads="1"/>
          </p:cNvSpPr>
          <p:nvPr/>
        </p:nvSpPr>
        <p:spPr bwMode="auto">
          <a:xfrm>
            <a:off x="611079" y="595885"/>
            <a:ext cx="4343400" cy="181588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Người đàn ông này bị giun sán làm tắc ruột và trong não bộ có hàng nghìn con giun sán</a:t>
            </a:r>
          </a:p>
        </p:txBody>
      </p:sp>
      <p:pic>
        <p:nvPicPr>
          <p:cNvPr id="16390" name="Picture 10" descr="CAWPI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84" y="2731734"/>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1"/>
          <p:cNvSpPr txBox="1">
            <a:spLocks noChangeArrowheads="1"/>
          </p:cNvSpPr>
          <p:nvPr/>
        </p:nvSpPr>
        <p:spPr bwMode="auto">
          <a:xfrm>
            <a:off x="5619565" y="5559642"/>
            <a:ext cx="388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66"/>
                </a:solidFill>
                <a:latin typeface="Times New Roman" panose="02020603050405020304" pitchFamily="18" charset="0"/>
                <a:cs typeface="Times New Roman" panose="02020603050405020304" pitchFamily="18" charset="0"/>
              </a:rPr>
              <a:t>Giun sán chui vào mắt</a:t>
            </a:r>
          </a:p>
        </p:txBody>
      </p:sp>
    </p:spTree>
    <p:extLst>
      <p:ext uri="{BB962C8B-B14F-4D97-AF65-F5344CB8AC3E}">
        <p14:creationId xmlns:p14="http://schemas.microsoft.com/office/powerpoint/2010/main" val="1607645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fill="hold" nodeType="clickEffect">
                                  <p:stCondLst>
                                    <p:cond delay="0"/>
                                  </p:stCondLst>
                                  <p:childTnLst>
                                    <p:animClr clrSpc="hsl" dir="cw">
                                      <p:cBhvr override="childStyle">
                                        <p:cTn id="6" dur="500" fill="hold"/>
                                        <p:tgtEl>
                                          <p:spTgt spid="27657">
                                            <p:txEl>
                                              <p:pRg st="0" end="0"/>
                                            </p:txEl>
                                          </p:spTgt>
                                        </p:tgtEl>
                                        <p:attrNameLst>
                                          <p:attrName>style.color</p:attrName>
                                        </p:attrNameLst>
                                      </p:cBhvr>
                                      <p:by>
                                        <p:hsl h="-7200000" s="0" l="0"/>
                                      </p:by>
                                    </p:animClr>
                                    <p:animClr clrSpc="hsl" dir="cw">
                                      <p:cBhvr>
                                        <p:cTn id="7" dur="500" fill="hold"/>
                                        <p:tgtEl>
                                          <p:spTgt spid="27657">
                                            <p:txEl>
                                              <p:pRg st="0" end="0"/>
                                            </p:txEl>
                                          </p:spTgt>
                                        </p:tgtEl>
                                        <p:attrNameLst>
                                          <p:attrName>fillcolor</p:attrName>
                                        </p:attrNameLst>
                                      </p:cBhvr>
                                      <p:by>
                                        <p:hsl h="-7200000" s="0" l="0"/>
                                      </p:by>
                                    </p:animClr>
                                    <p:animClr clrSpc="hsl" dir="cw">
                                      <p:cBhvr>
                                        <p:cTn id="8" dur="500" fill="hold"/>
                                        <p:tgtEl>
                                          <p:spTgt spid="27657">
                                            <p:txEl>
                                              <p:pRg st="0" end="0"/>
                                            </p:txEl>
                                          </p:spTgt>
                                        </p:tgtEl>
                                        <p:attrNameLst>
                                          <p:attrName>stroke.color</p:attrName>
                                        </p:attrNameLst>
                                      </p:cBhvr>
                                      <p:by>
                                        <p:hsl h="-7200000" s="0" l="0"/>
                                      </p:by>
                                    </p:animClr>
                                    <p:set>
                                      <p:cBhvr>
                                        <p:cTn id="9" dur="500" fill="hold"/>
                                        <p:tgtEl>
                                          <p:spTgt spid="2765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5" name="Text Box 25"/>
          <p:cNvSpPr txBox="1">
            <a:spLocks noChangeArrowheads="1"/>
          </p:cNvSpPr>
          <p:nvPr/>
        </p:nvSpPr>
        <p:spPr bwMode="auto">
          <a:xfrm>
            <a:off x="747367" y="4839071"/>
            <a:ext cx="4953000" cy="830997"/>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660066"/>
                </a:solidFill>
                <a:latin typeface="Times New Roman" panose="02020603050405020304" pitchFamily="18" charset="0"/>
                <a:cs typeface="Times New Roman" panose="02020603050405020304" pitchFamily="18" charset="0"/>
              </a:rPr>
              <a:t>Đất cát bẩn và vật nuôi là nguồn lây truyền giun sán cho trẻ em</a:t>
            </a:r>
          </a:p>
        </p:txBody>
      </p:sp>
      <p:sp>
        <p:nvSpPr>
          <p:cNvPr id="25626" name="Text Box 26"/>
          <p:cNvSpPr txBox="1">
            <a:spLocks noChangeArrowheads="1"/>
          </p:cNvSpPr>
          <p:nvPr/>
        </p:nvSpPr>
        <p:spPr bwMode="auto">
          <a:xfrm rot="10800000" flipV="1">
            <a:off x="7750015" y="4792904"/>
            <a:ext cx="3540272"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70C0"/>
                </a:solidFill>
                <a:latin typeface="Times New Roman" panose="02020603050405020304" pitchFamily="18" charset="0"/>
                <a:cs typeface="Times New Roman" panose="02020603050405020304" pitchFamily="18" charset="0"/>
              </a:rPr>
              <a:t>Bé bị đau bụng do giun</a:t>
            </a:r>
          </a:p>
        </p:txBody>
      </p:sp>
      <p:pic>
        <p:nvPicPr>
          <p:cNvPr id="3" name="Picture 2">
            <a:extLst>
              <a:ext uri="{FF2B5EF4-FFF2-40B4-BE49-F238E27FC236}">
                <a16:creationId xmlns:a16="http://schemas.microsoft.com/office/drawing/2014/main" id="{5DE39542-6E71-4AC0-B4C5-44FBCFDE58E1}"/>
              </a:ext>
            </a:extLst>
          </p:cNvPr>
          <p:cNvPicPr>
            <a:picLocks noChangeAspect="1"/>
          </p:cNvPicPr>
          <p:nvPr/>
        </p:nvPicPr>
        <p:blipFill rotWithShape="1">
          <a:blip r:embed="rId2">
            <a:extLst>
              <a:ext uri="{28A0092B-C50C-407E-A947-70E740481C1C}">
                <a14:useLocalDpi xmlns:a14="http://schemas.microsoft.com/office/drawing/2010/main" val="0"/>
              </a:ext>
            </a:extLst>
          </a:blip>
          <a:srcRect r="61250" b="7573"/>
          <a:stretch/>
        </p:blipFill>
        <p:spPr>
          <a:xfrm>
            <a:off x="120218" y="432727"/>
            <a:ext cx="3043936" cy="4084003"/>
          </a:xfrm>
          <a:prstGeom prst="rect">
            <a:avLst/>
          </a:prstGeom>
        </p:spPr>
      </p:pic>
      <p:pic>
        <p:nvPicPr>
          <p:cNvPr id="5" name="Picture 4">
            <a:extLst>
              <a:ext uri="{FF2B5EF4-FFF2-40B4-BE49-F238E27FC236}">
                <a16:creationId xmlns:a16="http://schemas.microsoft.com/office/drawing/2014/main" id="{53EA5AF0-9EAF-4C66-985A-82110EA2F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867" y="432726"/>
            <a:ext cx="3619500" cy="4084003"/>
          </a:xfrm>
          <a:prstGeom prst="rect">
            <a:avLst/>
          </a:prstGeom>
        </p:spPr>
      </p:pic>
      <p:pic>
        <p:nvPicPr>
          <p:cNvPr id="7" name="Picture 6">
            <a:extLst>
              <a:ext uri="{FF2B5EF4-FFF2-40B4-BE49-F238E27FC236}">
                <a16:creationId xmlns:a16="http://schemas.microsoft.com/office/drawing/2014/main" id="{38DE7026-7DAD-488B-AD06-35D9B6948A9E}"/>
              </a:ext>
            </a:extLst>
          </p:cNvPr>
          <p:cNvPicPr>
            <a:picLocks noChangeAspect="1"/>
          </p:cNvPicPr>
          <p:nvPr/>
        </p:nvPicPr>
        <p:blipFill rotWithShape="1">
          <a:blip r:embed="rId4">
            <a:extLst>
              <a:ext uri="{28A0092B-C50C-407E-A947-70E740481C1C}">
                <a14:useLocalDpi xmlns:a14="http://schemas.microsoft.com/office/drawing/2010/main" val="0"/>
              </a:ext>
            </a:extLst>
          </a:blip>
          <a:srcRect l="20821"/>
          <a:stretch/>
        </p:blipFill>
        <p:spPr>
          <a:xfrm>
            <a:off x="6968521" y="487710"/>
            <a:ext cx="5103261" cy="4029019"/>
          </a:xfrm>
          <a:prstGeom prst="rect">
            <a:avLst/>
          </a:prstGeom>
        </p:spPr>
      </p:pic>
    </p:spTree>
    <p:extLst>
      <p:ext uri="{BB962C8B-B14F-4D97-AF65-F5344CB8AC3E}">
        <p14:creationId xmlns:p14="http://schemas.microsoft.com/office/powerpoint/2010/main" val="786710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25">
                                            <p:txEl>
                                              <p:pRg st="0" end="0"/>
                                            </p:txEl>
                                          </p:spTgt>
                                        </p:tgtEl>
                                        <p:attrNameLst>
                                          <p:attrName>style.visibility</p:attrName>
                                        </p:attrNameLst>
                                      </p:cBhvr>
                                      <p:to>
                                        <p:strVal val="visible"/>
                                      </p:to>
                                    </p:set>
                                    <p:animEffect transition="in" filter="blinds(horizontal)">
                                      <p:cBhvr>
                                        <p:cTn id="7" dur="500"/>
                                        <p:tgtEl>
                                          <p:spTgt spid="25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626"/>
                                        </p:tgtEl>
                                        <p:attrNameLst>
                                          <p:attrName>style.visibility</p:attrName>
                                        </p:attrNameLst>
                                      </p:cBhvr>
                                      <p:to>
                                        <p:strVal val="visible"/>
                                      </p:to>
                                    </p:set>
                                    <p:anim calcmode="lin" valueType="num">
                                      <p:cBhvr additive="base">
                                        <p:cTn id="12" dur="500" fill="hold"/>
                                        <p:tgtEl>
                                          <p:spTgt spid="25626"/>
                                        </p:tgtEl>
                                        <p:attrNameLst>
                                          <p:attrName>ppt_x</p:attrName>
                                        </p:attrNameLst>
                                      </p:cBhvr>
                                      <p:tavLst>
                                        <p:tav tm="0">
                                          <p:val>
                                            <p:strVal val="#ppt_x"/>
                                          </p:val>
                                        </p:tav>
                                        <p:tav tm="100000">
                                          <p:val>
                                            <p:strVal val="#ppt_x"/>
                                          </p:val>
                                        </p:tav>
                                      </p:tavLst>
                                    </p:anim>
                                    <p:anim calcmode="lin" valueType="num">
                                      <p:cBhvr additive="base">
                                        <p:cTn id="13" dur="500" fill="hold"/>
                                        <p:tgtEl>
                                          <p:spTgt spid="25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Group 2"/>
          <p:cNvGraphicFramePr>
            <a:graphicFrameLocks noGrp="1"/>
          </p:cNvGraphicFramePr>
          <p:nvPr>
            <p:ph/>
            <p:extLst>
              <p:ext uri="{D42A27DB-BD31-4B8C-83A1-F6EECF244321}">
                <p14:modId xmlns:p14="http://schemas.microsoft.com/office/powerpoint/2010/main" val="2490288450"/>
              </p:ext>
            </p:extLst>
          </p:nvPr>
        </p:nvGraphicFramePr>
        <p:xfrm>
          <a:off x="399495" y="457203"/>
          <a:ext cx="11638624" cy="6245043"/>
        </p:xfrm>
        <a:graphic>
          <a:graphicData uri="http://schemas.openxmlformats.org/drawingml/2006/table">
            <a:tbl>
              <a:tblPr/>
              <a:tblGrid>
                <a:gridCol w="1325232">
                  <a:extLst>
                    <a:ext uri="{9D8B030D-6E8A-4147-A177-3AD203B41FA5}">
                      <a16:colId xmlns:a16="http://schemas.microsoft.com/office/drawing/2014/main" val="20000"/>
                    </a:ext>
                  </a:extLst>
                </a:gridCol>
                <a:gridCol w="1684758">
                  <a:extLst>
                    <a:ext uri="{9D8B030D-6E8A-4147-A177-3AD203B41FA5}">
                      <a16:colId xmlns:a16="http://schemas.microsoft.com/office/drawing/2014/main" val="20001"/>
                    </a:ext>
                  </a:extLst>
                </a:gridCol>
                <a:gridCol w="3870204">
                  <a:extLst>
                    <a:ext uri="{9D8B030D-6E8A-4147-A177-3AD203B41FA5}">
                      <a16:colId xmlns:a16="http://schemas.microsoft.com/office/drawing/2014/main" val="20002"/>
                    </a:ext>
                  </a:extLst>
                </a:gridCol>
                <a:gridCol w="4758430">
                  <a:extLst>
                    <a:ext uri="{9D8B030D-6E8A-4147-A177-3AD203B41FA5}">
                      <a16:colId xmlns:a16="http://schemas.microsoft.com/office/drawing/2014/main" val="20003"/>
                    </a:ext>
                  </a:extLst>
                </a:gridCol>
              </a:tblGrid>
              <a:tr h="80446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Tác </a:t>
                      </a:r>
                      <a:r>
                        <a:rPr kumimoji="0" lang="en-US" sz="2400" b="1" i="0" u="none" strike="noStrike" cap="none" normalizeH="0" baseline="0" dirty="0" err="1">
                          <a:ln>
                            <a:noFill/>
                          </a:ln>
                          <a:solidFill>
                            <a:srgbClr val="000099"/>
                          </a:solidFill>
                          <a:effectLst/>
                          <a:latin typeface="Times New Roman" pitchFamily="18" charset="0"/>
                          <a:cs typeface="Times New Roman" pitchFamily="18" charset="0"/>
                        </a:rPr>
                        <a:t>nhân</a:t>
                      </a:r>
                      <a:endParaRPr kumimoji="0" lang="en-US" sz="2400" b="1"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Cơ quan hoặc hoạt động bị ảnh hưởng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99"/>
                          </a:solidFill>
                          <a:effectLst/>
                          <a:latin typeface="Times New Roman" pitchFamily="18" charset="0"/>
                          <a:cs typeface="Times New Roman" pitchFamily="18" charset="0"/>
                        </a:rPr>
                        <a:t>Mức độ ảnh hưởng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446923">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Các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Sinh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2060"/>
                          </a:solidFill>
                          <a:effectLst/>
                          <a:latin typeface="Times New Roman" pitchFamily="18" charset="0"/>
                          <a:cs typeface="Times New Roman" pitchFamily="18" charset="0"/>
                        </a:rPr>
                        <a:t>Vật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Vi </a:t>
                      </a: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khuẩn</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2400" b="1" i="0" u="none" strike="noStrike" cap="none" normalizeH="0" baseline="0">
                          <a:ln>
                            <a:noFill/>
                          </a:ln>
                          <a:solidFill>
                            <a:srgbClr val="00B050"/>
                          </a:solidFill>
                          <a:effectLst/>
                          <a:latin typeface="Times New Roman" pitchFamily="18" charset="0"/>
                          <a:cs typeface="Times New Roman" pitchFamily="18" charset="0"/>
                        </a:rPr>
                        <a:t>vi rút</a:t>
                      </a:r>
                      <a:endParaRPr kumimoji="0" lang="en-US" sz="2400" b="1" i="0" u="none" strike="noStrike" cap="none" normalizeH="0" baseline="0" dirty="0">
                        <a:ln>
                          <a:noFill/>
                        </a:ln>
                        <a:solidFill>
                          <a:srgbClr val="00B050"/>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Răng </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Hỏng men rang, sâu răng</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46923">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Dạ dày</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Bị viêm, loét</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04462">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Ruột</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Rối loạn tiêu hóa </a:t>
                      </a:r>
                      <a:r>
                        <a:rPr kumimoji="0" lang="en-US" sz="2400" b="1" i="0" u="none" strike="noStrike" cap="none" normalizeH="0" baseline="0">
                          <a:ln>
                            <a:noFill/>
                          </a:ln>
                          <a:solidFill>
                            <a:schemeClr val="tx1"/>
                          </a:solidFill>
                          <a:effectLst/>
                          <a:latin typeface="Times New Roman" pitchFamily="18" charset="0"/>
                          <a:cs typeface="Times New Roman" pitchFamily="18" charset="0"/>
                          <a:sym typeface="Wingdings" panose="05000000000000000000" pitchFamily="2" charset="2"/>
                        </a:rPr>
                        <a:t> tiêu chảy, kiết lị, thương hàn…</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46923">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Các tuyến tiêu hóa (gan)</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Bị viêm, bị xơ</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46923">
                <a:tc vMerge="1">
                  <a:txBody>
                    <a:bodyPr/>
                    <a:lstStyle/>
                    <a:p>
                      <a:endParaRPr lang="vi-VN"/>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err="1">
                          <a:ln>
                            <a:noFill/>
                          </a:ln>
                          <a:solidFill>
                            <a:srgbClr val="00B050"/>
                          </a:solidFill>
                          <a:effectLst/>
                          <a:latin typeface="Times New Roman" pitchFamily="18" charset="0"/>
                          <a:cs typeface="Times New Roman" pitchFamily="18" charset="0"/>
                        </a:rPr>
                        <a:t>Giun</a:t>
                      </a:r>
                      <a:r>
                        <a:rPr kumimoji="0" lang="en-US" sz="2400" b="1" i="0" u="none" strike="noStrike" cap="none" normalizeH="0" baseline="0">
                          <a:ln>
                            <a:noFill/>
                          </a:ln>
                          <a:solidFill>
                            <a:srgbClr val="00B050"/>
                          </a:solidFill>
                          <a:effectLst/>
                          <a:latin typeface="Times New Roman" pitchFamily="18" charset="0"/>
                          <a:cs typeface="Times New Roman" pitchFamily="18" charset="0"/>
                        </a:rPr>
                        <a:t>, sán</a:t>
                      </a:r>
                      <a:endParaRPr kumimoji="0" lang="en-US" sz="2400" b="1" i="0" u="none" strike="noStrike" cap="none" normalizeH="0" baseline="0" dirty="0">
                        <a:ln>
                          <a:noFill/>
                        </a:ln>
                        <a:solidFill>
                          <a:srgbClr val="00B050"/>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Ruột</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Gây tắc ruột</a:t>
                      </a:r>
                      <a:endParaRPr kumimoji="0" lang="vi-VN" sz="24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46923">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Các tuyến tiêu hóa (mật)</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Tắc ống dẫn mật</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105021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2060"/>
                          </a:solidFill>
                          <a:effectLst/>
                          <a:latin typeface="Times New Roman" pitchFamily="18" charset="0"/>
                          <a:cs typeface="Times New Roman" pitchFamily="18" charset="0"/>
                        </a:rPr>
                        <a:t>Chế</a:t>
                      </a:r>
                      <a:endParaRPr kumimoji="0" lang="en-US" sz="2400" b="1"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2060"/>
                          </a:solidFill>
                          <a:effectLst/>
                          <a:latin typeface="Times New Roman" pitchFamily="18" charset="0"/>
                          <a:cs typeface="Times New Roman" pitchFamily="18" charset="0"/>
                        </a:rPr>
                        <a:t>Độ</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2060"/>
                          </a:solidFill>
                          <a:effectLst/>
                          <a:latin typeface="Times New Roman" pitchFamily="18" charset="0"/>
                          <a:cs typeface="Times New Roman" pitchFamily="18" charset="0"/>
                        </a:rPr>
                        <a:t>ăn</a:t>
                      </a:r>
                      <a:r>
                        <a:rPr kumimoji="0" lang="en-US" sz="2400" b="1" i="0" u="none" strike="noStrike" cap="none" normalizeH="0" baseline="0" dirty="0">
                          <a:ln>
                            <a:noFill/>
                          </a:ln>
                          <a:solidFill>
                            <a:srgbClr val="00206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2060"/>
                          </a:solidFill>
                          <a:effectLst/>
                          <a:latin typeface="Times New Roman" pitchFamily="18" charset="0"/>
                          <a:cs typeface="Times New Roman" pitchFamily="18" charset="0"/>
                        </a:rPr>
                        <a:t>uống</a:t>
                      </a:r>
                      <a:endParaRPr kumimoji="0" lang="en-US" sz="2400" b="1" i="0" u="none" strike="noStrike" cap="none" normalizeH="0" baseline="0" dirty="0">
                        <a:ln>
                          <a:noFill/>
                        </a:ln>
                        <a:solidFill>
                          <a:srgbClr val="002060"/>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Không</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đúng</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cách</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khẩu</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phần</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ăn</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không</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hợp</a:t>
                      </a:r>
                      <a:r>
                        <a:rPr kumimoji="0" lang="en-US" sz="2400" b="1" i="0" u="none" strike="noStrike" cap="none" normalizeH="0" baseline="0" dirty="0">
                          <a:ln>
                            <a:noFill/>
                          </a:ln>
                          <a:solidFill>
                            <a:srgbClr val="00B05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B050"/>
                          </a:solidFill>
                          <a:effectLst/>
                          <a:latin typeface="Times New Roman" pitchFamily="18" charset="0"/>
                          <a:cs typeface="Times New Roman" pitchFamily="18" charset="0"/>
                        </a:rPr>
                        <a:t>lí</a:t>
                      </a:r>
                      <a:endParaRPr kumimoji="0" lang="en-US" sz="2400" b="1" i="0" u="none" strike="noStrike" cap="none" normalizeH="0" baseline="0" dirty="0">
                        <a:ln>
                          <a:noFill/>
                        </a:ln>
                        <a:solidFill>
                          <a:srgbClr val="00B050"/>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Cơ quan tiêu hóa</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Dạ dày, ruột bị mệt mỏi, gan có thể bị xơ…</a:t>
                      </a:r>
                      <a:endParaRPr kumimoji="0" lang="vi-VN" sz="2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1262905">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Hoạt động tiêu hóa, hấp thụ</a:t>
                      </a:r>
                      <a:endParaRPr kumimoji="0" lang="vi-VN" sz="24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Bị rối loạn hoặc kém hiệu quả</a:t>
                      </a:r>
                      <a:endParaRPr kumimoji="0" lang="vi-VN" sz="2400" b="1" i="0" u="none" strike="noStrike" cap="none" normalizeH="0" baseline="0" dirty="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15420" name="Text Box 60"/>
          <p:cNvSpPr txBox="1">
            <a:spLocks noChangeArrowheads="1"/>
          </p:cNvSpPr>
          <p:nvPr/>
        </p:nvSpPr>
        <p:spPr bwMode="auto">
          <a:xfrm>
            <a:off x="2819400" y="1"/>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sz="2400" b="1">
                <a:solidFill>
                  <a:srgbClr val="C00000"/>
                </a:solidFill>
                <a:latin typeface="Times New Roman" panose="02020603050405020304" pitchFamily="18" charset="0"/>
              </a:rPr>
              <a:t>CÁC TÁC NHÂN GÂY HẠI CHO HỆ TIÊU HÓA</a:t>
            </a:r>
          </a:p>
        </p:txBody>
      </p:sp>
    </p:spTree>
    <p:extLst>
      <p:ext uri="{BB962C8B-B14F-4D97-AF65-F5344CB8AC3E}">
        <p14:creationId xmlns:p14="http://schemas.microsoft.com/office/powerpoint/2010/main" val="405570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420"/>
                                        </p:tgtEl>
                                        <p:attrNameLst>
                                          <p:attrName>style.visibility</p:attrName>
                                        </p:attrNameLst>
                                      </p:cBhvr>
                                      <p:to>
                                        <p:strVal val="visible"/>
                                      </p:to>
                                    </p:set>
                                    <p:animEffect transition="in" filter="diamond(in)">
                                      <p:cBhvr>
                                        <p:cTn id="7" dur="2000"/>
                                        <p:tgtEl>
                                          <p:spTgt spid="15420"/>
                                        </p:tgtEl>
                                      </p:cBhvr>
                                    </p:animEffect>
                                  </p:childTnLst>
                                </p:cTn>
                              </p:par>
                              <p:par>
                                <p:cTn id="8" presetID="8" presetClass="entr" presetSubtype="16" fill="hold" nodeType="withEffect">
                                  <p:stCondLst>
                                    <p:cond delay="0"/>
                                  </p:stCondLst>
                                  <p:childTnLst>
                                    <p:set>
                                      <p:cBhvr>
                                        <p:cTn id="9" dur="1" fill="hold">
                                          <p:stCondLst>
                                            <p:cond delay="0"/>
                                          </p:stCondLst>
                                        </p:cTn>
                                        <p:tgtEl>
                                          <p:spTgt spid="86018"/>
                                        </p:tgtEl>
                                        <p:attrNameLst>
                                          <p:attrName>style.visibility</p:attrName>
                                        </p:attrNameLst>
                                      </p:cBhvr>
                                      <p:to>
                                        <p:strVal val="visible"/>
                                      </p:to>
                                    </p:set>
                                    <p:animEffect transition="in" filter="diamond(in)">
                                      <p:cBhvr>
                                        <p:cTn id="10" dur="20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8"/>
          <p:cNvSpPr txBox="1">
            <a:spLocks noChangeArrowheads="1"/>
          </p:cNvSpPr>
          <p:nvPr/>
        </p:nvSpPr>
        <p:spPr bwMode="auto">
          <a:xfrm>
            <a:off x="4895604" y="154732"/>
            <a:ext cx="2699243" cy="2308324"/>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sz="2400">
                <a:solidFill>
                  <a:srgbClr val="FF0000"/>
                </a:solidFill>
                <a:latin typeface="Times New Roman" panose="02020603050405020304" pitchFamily="18" charset="0"/>
                <a:cs typeface="Times New Roman" panose="02020603050405020304" pitchFamily="18" charset="0"/>
              </a:rPr>
              <a:t>Rau sam trị giun sán rất tốt, lợi tiểu trong chứng tiểu buốt, tiểu dắt.</a:t>
            </a:r>
            <a:r>
              <a:rPr lang="vi-VN" sz="2400">
                <a:solidFill>
                  <a:srgbClr val="FF0000"/>
                </a:solidFill>
                <a:latin typeface="Times New Roman" panose="02020603050405020304" pitchFamily="18" charset="0"/>
                <a:cs typeface="Times New Roman" panose="02020603050405020304" pitchFamily="18" charset="0"/>
              </a:rPr>
              <a:t> ngăn chặn sự phát triển của vi khuẩn lỵ</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2294" name="Text Box 10"/>
          <p:cNvSpPr txBox="1">
            <a:spLocks noChangeArrowheads="1"/>
          </p:cNvSpPr>
          <p:nvPr/>
        </p:nvSpPr>
        <p:spPr bwMode="auto">
          <a:xfrm>
            <a:off x="2432481" y="5952339"/>
            <a:ext cx="5457394"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sz="2400">
                <a:solidFill>
                  <a:srgbClr val="7030A0"/>
                </a:solidFill>
                <a:latin typeface="Times New Roman" panose="02020603050405020304" pitchFamily="18" charset="0"/>
                <a:cs typeface="Times New Roman" panose="02020603050405020304" pitchFamily="18" charset="0"/>
              </a:rPr>
              <a:t>Lá mơ lông trị kiết lị</a:t>
            </a:r>
            <a:r>
              <a:rPr lang="vi-VN" sz="2400">
                <a:solidFill>
                  <a:srgbClr val="7030A0"/>
                </a:solidFill>
                <a:latin typeface="Times New Roman" panose="02020603050405020304" pitchFamily="18" charset="0"/>
                <a:cs typeface="Times New Roman" panose="02020603050405020304" pitchFamily="18" charset="0"/>
              </a:rPr>
              <a:t>, đầy bụng, chậm tiêu</a:t>
            </a:r>
            <a:r>
              <a:rPr lang="en-US" sz="2400">
                <a:solidFill>
                  <a:srgbClr val="7030A0"/>
                </a:solidFill>
                <a:latin typeface="Times New Roman" panose="02020603050405020304" pitchFamily="18" charset="0"/>
                <a:cs typeface="Times New Roman" panose="02020603050405020304" pitchFamily="18" charset="0"/>
              </a:rPr>
              <a:t>.</a:t>
            </a:r>
          </a:p>
        </p:txBody>
      </p:sp>
      <p:pic>
        <p:nvPicPr>
          <p:cNvPr id="12296" name="Picture 8" descr="Củ tỏ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08" y="182888"/>
            <a:ext cx="44164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68108" y="2994976"/>
            <a:ext cx="2998956" cy="230832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2400">
                <a:solidFill>
                  <a:srgbClr val="0000CC"/>
                </a:solidFill>
                <a:latin typeface="Times New Roman" panose="02020603050405020304" pitchFamily="18" charset="0"/>
                <a:cs typeface="Times New Roman" panose="02020603050405020304" pitchFamily="18" charset="0"/>
              </a:rPr>
              <a:t>Allicin </a:t>
            </a:r>
            <a:r>
              <a:rPr lang="en-US" sz="2400">
                <a:solidFill>
                  <a:srgbClr val="0000CC"/>
                </a:solidFill>
                <a:latin typeface="Times New Roman" panose="02020603050405020304" pitchFamily="18" charset="0"/>
                <a:cs typeface="Times New Roman" panose="02020603050405020304" pitchFamily="18" charset="0"/>
              </a:rPr>
              <a:t>trong tỏi sống </a:t>
            </a:r>
            <a:r>
              <a:rPr lang="vi-VN" sz="2400">
                <a:solidFill>
                  <a:srgbClr val="0000CC"/>
                </a:solidFill>
                <a:latin typeface="Times New Roman" panose="02020603050405020304" pitchFamily="18" charset="0"/>
                <a:cs typeface="Times New Roman" panose="02020603050405020304" pitchFamily="18" charset="0"/>
              </a:rPr>
              <a:t>là một chất kháng sinh tự nhiên mạnh hơn cả penicillin. </a:t>
            </a:r>
            <a:r>
              <a:rPr lang="en-US" sz="2400">
                <a:solidFill>
                  <a:srgbClr val="0000CC"/>
                </a:solidFill>
                <a:latin typeface="Times New Roman" panose="02020603050405020304" pitchFamily="18" charset="0"/>
                <a:cs typeface="Times New Roman" panose="02020603050405020304" pitchFamily="18" charset="0"/>
              </a:rPr>
              <a:t>D</a:t>
            </a:r>
            <a:r>
              <a:rPr lang="vi-VN" sz="2400">
                <a:solidFill>
                  <a:srgbClr val="0000CC"/>
                </a:solidFill>
                <a:latin typeface="Times New Roman" panose="02020603050405020304" pitchFamily="18" charset="0"/>
                <a:cs typeface="Times New Roman" panose="02020603050405020304" pitchFamily="18" charset="0"/>
              </a:rPr>
              <a:t>ịch chiết xuất từ tỏi có khả năng ức chế 100% E.Coli.</a:t>
            </a:r>
            <a:r>
              <a:rPr lang="en-US" sz="2400">
                <a:solidFill>
                  <a:srgbClr val="0000CC"/>
                </a:solidFill>
                <a:latin typeface="Times New Roman" panose="02020603050405020304" pitchFamily="18" charset="0"/>
                <a:cs typeface="Times New Roman" panose="02020603050405020304" pitchFamily="18" charset="0"/>
              </a:rPr>
              <a:t> </a:t>
            </a:r>
          </a:p>
        </p:txBody>
      </p:sp>
      <p:pic>
        <p:nvPicPr>
          <p:cNvPr id="12298" name="Picture 10" descr="Cây mơ l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88" y="3112095"/>
            <a:ext cx="423068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Rau s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068" y="154732"/>
            <a:ext cx="4343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4" descr="http://www.duocphamvinhgia.vn/wp-content/uploads/2013/03/thi-la-chua-roi-loan-tieu-ho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0740" y="3692476"/>
            <a:ext cx="4110037"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512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arn(inVertical)">
                                      <p:cBhvr>
                                        <p:cTn id="7" dur="500"/>
                                        <p:tgtEl>
                                          <p:spTgt spid="12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2300"/>
                                        </p:tgtEl>
                                        <p:attrNameLst>
                                          <p:attrName>style.visibility</p:attrName>
                                        </p:attrNameLst>
                                      </p:cBhvr>
                                      <p:to>
                                        <p:strVal val="visible"/>
                                      </p:to>
                                    </p:set>
                                    <p:animEffect transition="in" filter="barn(inVertical)">
                                      <p:cBhvr>
                                        <p:cTn id="17" dur="500"/>
                                        <p:tgtEl>
                                          <p:spTgt spid="123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barn(inVertical)">
                                      <p:cBhvr>
                                        <p:cTn id="22" dur="500"/>
                                        <p:tgtEl>
                                          <p:spTgt spid="122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barn(inVertical)">
                                      <p:cBhvr>
                                        <p:cTn id="27" dur="500"/>
                                        <p:tgtEl>
                                          <p:spTgt spid="122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barn(inVertical)">
                                      <p:cBhvr>
                                        <p:cTn id="3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13714_hatduahaurangtrigiun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831" y="176213"/>
            <a:ext cx="450850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phong20va20tri20giun20s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027" y="140633"/>
            <a:ext cx="4186238"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caukhotrigiuns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627" y="3461871"/>
            <a:ext cx="4491038"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12"/>
          <p:cNvSpPr txBox="1">
            <a:spLocks noChangeArrowheads="1"/>
          </p:cNvSpPr>
          <p:nvPr/>
        </p:nvSpPr>
        <p:spPr bwMode="auto">
          <a:xfrm>
            <a:off x="513795" y="1640943"/>
            <a:ext cx="2176139" cy="304698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200">
                <a:solidFill>
                  <a:srgbClr val="C00000"/>
                </a:solidFill>
                <a:latin typeface="Times New Roman" panose="02020603050405020304" pitchFamily="18" charset="0"/>
                <a:cs typeface="Times New Roman" panose="02020603050405020304" pitchFamily="18" charset="0"/>
              </a:rPr>
              <a:t>Hạt dưa, hạt bí đỏ rang; lựu và quả cau trị giun sán rất tốt</a:t>
            </a:r>
          </a:p>
        </p:txBody>
      </p:sp>
      <p:pic>
        <p:nvPicPr>
          <p:cNvPr id="13323" name="Picture 11" descr="http://bacsytructuyen.com/tin/wp-content/uploads/2012/09/hat-bi-d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866" y="3477280"/>
            <a:ext cx="42037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221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arn(inVertical)">
                                      <p:cBhvr>
                                        <p:cTn id="12" dur="500"/>
                                        <p:tgtEl>
                                          <p:spTgt spid="133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barn(inVertical)">
                                      <p:cBhvr>
                                        <p:cTn id="17" dur="500"/>
                                        <p:tgtEl>
                                          <p:spTgt spid="13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barn(inVertical)">
                                      <p:cBhvr>
                                        <p:cTn id="22" dur="500"/>
                                        <p:tgtEl>
                                          <p:spTgt spid="133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3020"/>
                                        </p:tgtEl>
                                        <p:attrNameLst>
                                          <p:attrName>style.visibility</p:attrName>
                                        </p:attrNameLst>
                                      </p:cBhvr>
                                      <p:to>
                                        <p:strVal val="visible"/>
                                      </p:to>
                                    </p:set>
                                    <p:animEffect transition="in" filter="barn(inVertical)">
                                      <p:cBhvr>
                                        <p:cTn id="27"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D995AB-1B9B-4D8A-A297-19FAFE127B4A}"/>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F621F33-12B8-4390-92E2-068BEF2F9799}"/>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58CAA7A7-521E-4C62-967E-81B66C338D8E}"/>
              </a:ext>
            </a:extLst>
          </p:cNvPr>
          <p:cNvSpPr txBox="1">
            <a:spLocks/>
          </p:cNvSpPr>
          <p:nvPr/>
        </p:nvSpPr>
        <p:spPr>
          <a:xfrm>
            <a:off x="387466" y="1613234"/>
            <a:ext cx="11109117" cy="2743613"/>
          </a:xfrm>
          <a:prstGeom prst="rect">
            <a:avLst/>
          </a:prstGeom>
        </p:spPr>
        <p:style>
          <a:lnRef idx="2">
            <a:schemeClr val="accent1"/>
          </a:lnRef>
          <a:fillRef idx="1">
            <a:schemeClr val="lt1"/>
          </a:fillRef>
          <a:effectRef idx="0">
            <a:schemeClr val="accent1"/>
          </a:effectRef>
          <a:fontRef idx="minor">
            <a:schemeClr val="dk1"/>
          </a:fontRef>
        </p:style>
        <p:txBody>
          <a:bodyPr vert="horz" lIns="121920" tIns="60960" rIns="121920" bIns="60960" rtlCol="0">
            <a:noAutofit/>
          </a:bodyPr>
          <a:lstStyle>
            <a:lvl1pPr marL="342900" indent="-342900" algn="l" defTabSz="457200" rtl="0" eaLnBrk="1" latinLnBrk="0" hangingPunct="1">
              <a:spcBef>
                <a:spcPct val="20000"/>
              </a:spcBef>
              <a:buFont typeface="Arial"/>
              <a:buChar char="•"/>
              <a:defRPr sz="20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a:buFontTx/>
              <a:buChar char="-"/>
            </a:pPr>
            <a:r>
              <a:rPr lang="en-US" sz="3200">
                <a:latin typeface="Times New Roman" panose="02020603050405020304" pitchFamily="18" charset="0"/>
                <a:cs typeface="Times New Roman" panose="02020603050405020304" pitchFamily="18" charset="0"/>
              </a:rPr>
              <a:t>Có nhiều tác nhân có thể gây hại cho hệ tiêu hóa như:</a:t>
            </a:r>
          </a:p>
          <a:p>
            <a:pPr marL="0" indent="0">
              <a:buNone/>
            </a:pPr>
            <a:r>
              <a:rPr lang="en-US" sz="3200">
                <a:latin typeface="Times New Roman" panose="02020603050405020304" pitchFamily="18" charset="0"/>
                <a:cs typeface="Times New Roman" panose="02020603050405020304" pitchFamily="18" charset="0"/>
              </a:rPr>
              <a:t>+ Các vi sinh vật gây bệnh.</a:t>
            </a:r>
          </a:p>
          <a:p>
            <a:pPr marL="0" indent="0">
              <a:buNone/>
            </a:pPr>
            <a:r>
              <a:rPr lang="en-US" sz="3200">
                <a:latin typeface="Times New Roman" panose="02020603050405020304" pitchFamily="18" charset="0"/>
                <a:cs typeface="Times New Roman" panose="02020603050405020304" pitchFamily="18" charset="0"/>
              </a:rPr>
              <a:t>+ Các chất độc hại trong thức ăn, đồ uống.</a:t>
            </a:r>
          </a:p>
          <a:p>
            <a:pPr marL="0" indent="0">
              <a:buNone/>
            </a:pPr>
            <a:r>
              <a:rPr lang="en-US" sz="3200">
                <a:latin typeface="Times New Roman" panose="02020603050405020304" pitchFamily="18" charset="0"/>
                <a:cs typeface="Times New Roman" panose="02020603050405020304" pitchFamily="18" charset="0"/>
              </a:rPr>
              <a:t>+ Ăn uống không đúng cách. </a:t>
            </a:r>
          </a:p>
        </p:txBody>
      </p:sp>
    </p:spTree>
    <p:extLst>
      <p:ext uri="{BB962C8B-B14F-4D97-AF65-F5344CB8AC3E}">
        <p14:creationId xmlns:p14="http://schemas.microsoft.com/office/powerpoint/2010/main" val="83654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4813393" y="654903"/>
            <a:ext cx="2369905" cy="916751"/>
          </a:xfrm>
          <a:prstGeom prst="wave">
            <a:avLst>
              <a:gd name="adj1" fmla="val 13005"/>
              <a:gd name="adj2" fmla="val -1292"/>
            </a:avLst>
          </a:prstGeom>
          <a:solidFill>
            <a:schemeClr val="accent5">
              <a:lumMod val="20000"/>
              <a:lumOff val="80000"/>
            </a:schemeClr>
          </a:solidFill>
          <a:ln w="9525">
            <a:solidFill>
              <a:srgbClr val="66CCFF"/>
            </a:solidFill>
            <a:round/>
            <a:headEnd/>
            <a:tailEnd/>
          </a:ln>
          <a:effectLst>
            <a:outerShdw sy="50000" kx="2453608" rotWithShape="0">
              <a:schemeClr val="bg2">
                <a:alpha val="50000"/>
              </a:schemeClr>
            </a:outerShdw>
          </a:effectLst>
        </p:spPr>
        <p:txBody>
          <a:bodyPr wrap="none" anchor="ctr"/>
          <a:lstStyle/>
          <a:p>
            <a:pPr defTabSz="609585">
              <a:defRPr/>
            </a:pPr>
            <a:r>
              <a:rPr lang="en-US" altLang="en-US" sz="2667" b="1">
                <a:solidFill>
                  <a:prstClr val="black"/>
                </a:solidFill>
                <a:latin typeface="Times New Roman" panose="02020603050405020304" pitchFamily="18" charset="0"/>
                <a:cs typeface="Times New Roman" panose="02020603050405020304" pitchFamily="18" charset="0"/>
              </a:rPr>
              <a:t>NỘI DUNG:</a:t>
            </a:r>
          </a:p>
        </p:txBody>
      </p:sp>
      <p:graphicFrame>
        <p:nvGraphicFramePr>
          <p:cNvPr id="4" name="Content Placeholder 3"/>
          <p:cNvGraphicFramePr>
            <a:graphicFrameLocks/>
          </p:cNvGraphicFramePr>
          <p:nvPr>
            <p:extLst>
              <p:ext uri="{D42A27DB-BD31-4B8C-83A1-F6EECF244321}">
                <p14:modId xmlns:p14="http://schemas.microsoft.com/office/powerpoint/2010/main" val="4285146799"/>
              </p:ext>
            </p:extLst>
          </p:nvPr>
        </p:nvGraphicFramePr>
        <p:xfrm>
          <a:off x="763479" y="2292691"/>
          <a:ext cx="10875145" cy="317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12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D995AB-1B9B-4D8A-A297-19FAFE127B4A}"/>
              </a:ext>
            </a:extLst>
          </p:cNvPr>
          <p:cNvSpPr/>
          <p:nvPr/>
        </p:nvSpPr>
        <p:spPr>
          <a:xfrm>
            <a:off x="30832" y="-1964"/>
            <a:ext cx="1208381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BIỆN PHÁP BẢO VỆ HỆ TIÊU HÓA KHỎI CÁC TÁC NHÂN CÓ HẠI VÀ ĐẢM BẢO SỰ TIÊU HÓA CÓ HIỆU QUẢ </a:t>
            </a: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F621F33-12B8-4390-92E2-068BEF2F9799}"/>
              </a:ext>
            </a:extLst>
          </p:cNvPr>
          <p:cNvSpPr txBox="1"/>
          <p:nvPr/>
        </p:nvSpPr>
        <p:spPr>
          <a:xfrm>
            <a:off x="77350" y="-75186"/>
            <a:ext cx="783263" cy="543675"/>
          </a:xfrm>
          <a:prstGeom prst="rect">
            <a:avLst/>
          </a:prstGeom>
          <a:noFill/>
        </p:spPr>
        <p:txBody>
          <a:bodyPr wrap="square" rtlCol="0">
            <a:spAutoFit/>
          </a:bodyPr>
          <a:lstStyle/>
          <a:p>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8">
            <a:extLst>
              <a:ext uri="{FF2B5EF4-FFF2-40B4-BE49-F238E27FC236}">
                <a16:creationId xmlns:a16="http://schemas.microsoft.com/office/drawing/2014/main" id="{E889F97D-8CA4-44DF-BEC5-89053154B116}"/>
              </a:ext>
            </a:extLst>
          </p:cNvPr>
          <p:cNvSpPr>
            <a:spLocks noChangeArrowheads="1"/>
          </p:cNvSpPr>
          <p:nvPr/>
        </p:nvSpPr>
        <p:spPr bwMode="auto">
          <a:xfrm>
            <a:off x="780627" y="3791197"/>
            <a:ext cx="10990728" cy="206210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1/ Thế nào là vệ sinh răng miệng đúng cách?</a:t>
            </a:r>
          </a:p>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2/ Thế nào là ăn uống hợp vệ sinh?</a:t>
            </a:r>
          </a:p>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3/ Tại sao ăn uống đúng cách lại giúp cho sự tiêu hóa đạt hiệu quả cao?</a:t>
            </a:r>
          </a:p>
        </p:txBody>
      </p:sp>
      <p:sp>
        <p:nvSpPr>
          <p:cNvPr id="8" name="Cloud Callout 3">
            <a:extLst>
              <a:ext uri="{FF2B5EF4-FFF2-40B4-BE49-F238E27FC236}">
                <a16:creationId xmlns:a16="http://schemas.microsoft.com/office/drawing/2014/main" id="{FB591060-A753-46E6-A6F0-4F33A0586181}"/>
              </a:ext>
            </a:extLst>
          </p:cNvPr>
          <p:cNvSpPr/>
          <p:nvPr/>
        </p:nvSpPr>
        <p:spPr>
          <a:xfrm>
            <a:off x="1098827" y="704106"/>
            <a:ext cx="3885548" cy="1653612"/>
          </a:xfrm>
          <a:prstGeom prst="cloudCallout">
            <a:avLst>
              <a:gd name="adj1" fmla="val -23513"/>
              <a:gd name="adj2" fmla="val 80962"/>
            </a:avLst>
          </a:prstGeom>
          <a:solidFill>
            <a:srgbClr val="CCFFCC"/>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50000"/>
              </a:spcBef>
              <a:spcAft>
                <a:spcPct val="0"/>
              </a:spcAft>
              <a:defRPr/>
            </a:pPr>
            <a:r>
              <a:rPr lang="en-US" sz="2800" b="1">
                <a:solidFill>
                  <a:srgbClr val="000000"/>
                </a:solidFill>
                <a:latin typeface="Times New Roman" pitchFamily="18" charset="0"/>
                <a:cs typeface="Times New Roman" pitchFamily="18" charset="0"/>
              </a:rPr>
              <a:t>THẢO LUẬN NHÓM</a:t>
            </a:r>
            <a:endParaRPr lang="en-US" sz="2800" b="1" dirty="0">
              <a:solidFill>
                <a:srgbClr val="00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EB65E4E0-EF8A-4B89-B8CF-FB275BD2C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121" y="666947"/>
            <a:ext cx="3411368" cy="2482426"/>
          </a:xfrm>
          <a:prstGeom prst="rect">
            <a:avLst/>
          </a:prstGeom>
        </p:spPr>
      </p:pic>
    </p:spTree>
    <p:extLst>
      <p:ext uri="{BB962C8B-B14F-4D97-AF65-F5344CB8AC3E}">
        <p14:creationId xmlns:p14="http://schemas.microsoft.com/office/powerpoint/2010/main" val="18339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015252" y="169077"/>
            <a:ext cx="10161495"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3600" b="1">
                <a:solidFill>
                  <a:srgbClr val="003300"/>
                </a:solidFill>
                <a:latin typeface="Times New Roman" panose="02020603050405020304" pitchFamily="18" charset="0"/>
                <a:cs typeface="Times New Roman" panose="02020603050405020304" pitchFamily="18" charset="0"/>
              </a:rPr>
              <a:t>Vệ sinh răng miệng đúng cách sau khi ăn để bảo vệ răng và các cơ quan khác trong khoang miệng.</a:t>
            </a:r>
          </a:p>
        </p:txBody>
      </p:sp>
      <p:pic>
        <p:nvPicPr>
          <p:cNvPr id="21507" name="Picture 5" descr="CA5XJV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099" y="1511689"/>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CAEJQRI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3174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CAGX2Z4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699" y="1485889"/>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CAURWTM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447789"/>
            <a:ext cx="2286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CA1SVQF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699" y="3493973"/>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CAIRCRF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 y="165398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CAOXIFU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138" y="360382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 Box 12"/>
          <p:cNvSpPr txBox="1">
            <a:spLocks noChangeArrowheads="1"/>
          </p:cNvSpPr>
          <p:nvPr/>
        </p:nvSpPr>
        <p:spPr bwMode="auto">
          <a:xfrm>
            <a:off x="488575" y="5863452"/>
            <a:ext cx="11214847"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CHẢI RĂNG ĐÚNG CÁCH VỚI BÀN CHẢI VÀ KEM ĐÁNH RĂNG</a:t>
            </a:r>
          </a:p>
        </p:txBody>
      </p:sp>
    </p:spTree>
    <p:extLst>
      <p:ext uri="{BB962C8B-B14F-4D97-AF65-F5344CB8AC3E}">
        <p14:creationId xmlns:p14="http://schemas.microsoft.com/office/powerpoint/2010/main" val="292719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84">
                                            <p:txEl>
                                              <p:pRg st="0" end="0"/>
                                            </p:txEl>
                                          </p:spTgt>
                                        </p:tgtEl>
                                        <p:attrNameLst>
                                          <p:attrName>style.visibility</p:attrName>
                                        </p:attrNameLst>
                                      </p:cBhvr>
                                      <p:to>
                                        <p:strVal val="visible"/>
                                      </p:to>
                                    </p:set>
                                    <p:anim calcmode="lin" valueType="num">
                                      <p:cBhvr additive="base">
                                        <p:cTn id="7" dur="500" fill="hold"/>
                                        <p:tgtEl>
                                          <p:spTgt spid="286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6"/>
          <p:cNvSpPr txBox="1">
            <a:spLocks noChangeArrowheads="1"/>
          </p:cNvSpPr>
          <p:nvPr/>
        </p:nvSpPr>
        <p:spPr bwMode="auto">
          <a:xfrm>
            <a:off x="726141" y="155258"/>
            <a:ext cx="10273292"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3300"/>
                </a:solidFill>
                <a:latin typeface="Times New Roman" panose="02020603050405020304" pitchFamily="18" charset="0"/>
                <a:cs typeface="Times New Roman" panose="02020603050405020304" pitchFamily="18" charset="0"/>
              </a:rPr>
              <a:t>Ăn uống hợp vệ sinh để tránh các tác nhân gây hại cho các cơ quan tiêu hóa</a:t>
            </a:r>
          </a:p>
        </p:txBody>
      </p:sp>
      <p:sp>
        <p:nvSpPr>
          <p:cNvPr id="16426" name="Text Box 42"/>
          <p:cNvSpPr txBox="1">
            <a:spLocks noChangeArrowheads="1"/>
          </p:cNvSpPr>
          <p:nvPr/>
        </p:nvSpPr>
        <p:spPr bwMode="auto">
          <a:xfrm>
            <a:off x="594805" y="5469523"/>
            <a:ext cx="5877018" cy="461665"/>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Rau củ phải rửa thật kỹ trước khi chế biến</a:t>
            </a:r>
          </a:p>
        </p:txBody>
      </p:sp>
      <p:sp>
        <p:nvSpPr>
          <p:cNvPr id="22535" name="Text Box 45"/>
          <p:cNvSpPr txBox="1">
            <a:spLocks noChangeArrowheads="1"/>
          </p:cNvSpPr>
          <p:nvPr/>
        </p:nvSpPr>
        <p:spPr bwMode="auto">
          <a:xfrm>
            <a:off x="8279603" y="5469523"/>
            <a:ext cx="2819400" cy="36933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99"/>
                </a:solidFill>
                <a:latin typeface="Times New Roman" panose="02020603050405020304" pitchFamily="18" charset="0"/>
                <a:cs typeface="Times New Roman" panose="02020603050405020304" pitchFamily="18" charset="0"/>
              </a:rPr>
              <a:t>RỬA TAY THẬT SẠCH</a:t>
            </a:r>
          </a:p>
        </p:txBody>
      </p:sp>
      <p:pic>
        <p:nvPicPr>
          <p:cNvPr id="3" name="Picture 2">
            <a:extLst>
              <a:ext uri="{FF2B5EF4-FFF2-40B4-BE49-F238E27FC236}">
                <a16:creationId xmlns:a16="http://schemas.microsoft.com/office/drawing/2014/main" id="{F990CD7F-9613-43D2-B544-35A7F2D8A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564" y="1485979"/>
            <a:ext cx="3543302" cy="3647517"/>
          </a:xfrm>
          <a:prstGeom prst="rect">
            <a:avLst/>
          </a:prstGeom>
        </p:spPr>
      </p:pic>
      <p:pic>
        <p:nvPicPr>
          <p:cNvPr id="5" name="Picture 4">
            <a:extLst>
              <a:ext uri="{FF2B5EF4-FFF2-40B4-BE49-F238E27FC236}">
                <a16:creationId xmlns:a16="http://schemas.microsoft.com/office/drawing/2014/main" id="{9CD91333-8B63-46A5-BC78-65C265E1B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881" y="1568502"/>
            <a:ext cx="5281472" cy="3564994"/>
          </a:xfrm>
          <a:prstGeom prst="rect">
            <a:avLst/>
          </a:prstGeom>
        </p:spPr>
      </p:pic>
    </p:spTree>
    <p:extLst>
      <p:ext uri="{BB962C8B-B14F-4D97-AF65-F5344CB8AC3E}">
        <p14:creationId xmlns:p14="http://schemas.microsoft.com/office/powerpoint/2010/main" val="2309126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426">
                                            <p:txEl>
                                              <p:pRg st="0" end="0"/>
                                            </p:txEl>
                                          </p:spTgt>
                                        </p:tgtEl>
                                        <p:attrNameLst>
                                          <p:attrName>style.visibility</p:attrName>
                                        </p:attrNameLst>
                                      </p:cBhvr>
                                      <p:to>
                                        <p:strVal val="visible"/>
                                      </p:to>
                                    </p:set>
                                    <p:animEffect transition="in" filter="checkerboard(across)">
                                      <p:cBhvr>
                                        <p:cTn id="7" dur="500"/>
                                        <p:tgtEl>
                                          <p:spTgt spid="16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C8745AB-3F19-4AF2-9B02-4DB837735C3D}"/>
              </a:ext>
            </a:extLst>
          </p:cNvPr>
          <p:cNvSpPr txBox="1">
            <a:spLocks/>
          </p:cNvSpPr>
          <p:nvPr/>
        </p:nvSpPr>
        <p:spPr>
          <a:xfrm>
            <a:off x="361922" y="1343906"/>
            <a:ext cx="11752729" cy="3757012"/>
          </a:xfrm>
          <a:prstGeom prst="rect">
            <a:avLst/>
          </a:prstGeom>
        </p:spPr>
        <p:style>
          <a:lnRef idx="2">
            <a:schemeClr val="accent1"/>
          </a:lnRef>
          <a:fillRef idx="1">
            <a:schemeClr val="lt1"/>
          </a:fillRef>
          <a:effectRef idx="0">
            <a:schemeClr val="accent1"/>
          </a:effectRef>
          <a:fontRef idx="minor">
            <a:schemeClr val="dk1"/>
          </a:fontRef>
        </p:style>
        <p:txBody>
          <a:bodyPr vert="horz" lIns="121920" tIns="60960" rIns="121920" bIns="60960" rtlCol="0">
            <a:noAutofit/>
          </a:bodyPr>
          <a:lstStyle>
            <a:lvl1pPr marL="342900" indent="-342900" algn="l" defTabSz="457200" rtl="0" eaLnBrk="1" latinLnBrk="0" hangingPunct="1">
              <a:spcBef>
                <a:spcPct val="20000"/>
              </a:spcBef>
              <a:buFont typeface="Arial"/>
              <a:buChar char="•"/>
              <a:defRPr sz="20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457189" indent="-457189" defTabSz="609585">
              <a:buFontTx/>
              <a:buChar char="-"/>
              <a:defRPr/>
            </a:pPr>
            <a:r>
              <a:rPr lang="en-US" sz="3200">
                <a:solidFill>
                  <a:prstClr val="black"/>
                </a:solidFill>
                <a:latin typeface="Times New Roman" panose="02020603050405020304" pitchFamily="18" charset="0"/>
                <a:cs typeface="Times New Roman" panose="02020603050405020304" pitchFamily="18" charset="0"/>
              </a:rPr>
              <a:t>Cần hình thành các thói quen ăn uống……………….</a:t>
            </a:r>
          </a:p>
          <a:p>
            <a:pPr marL="457189" indent="-457189" defTabSz="609585">
              <a:buFontTx/>
              <a:buChar char="-"/>
              <a:defRPr/>
            </a:pPr>
            <a:r>
              <a:rPr lang="en-US" sz="3200">
                <a:solidFill>
                  <a:prstClr val="black"/>
                </a:solidFill>
                <a:latin typeface="Times New Roman" panose="02020603050405020304" pitchFamily="18" charset="0"/>
                <a:cs typeface="Times New Roman" panose="02020603050405020304" pitchFamily="18" charset="0"/>
              </a:rPr>
              <a:t>Ăn khẩu phần ăn……………….</a:t>
            </a:r>
          </a:p>
          <a:p>
            <a:pPr marL="457189" indent="-457189" defTabSz="609585">
              <a:buFontTx/>
              <a:buChar char="-"/>
              <a:defRPr/>
            </a:pPr>
            <a:r>
              <a:rPr lang="en-US" sz="3200">
                <a:solidFill>
                  <a:prstClr val="black"/>
                </a:solidFill>
                <a:latin typeface="Times New Roman" panose="02020603050405020304" pitchFamily="18" charset="0"/>
                <a:cs typeface="Times New Roman" panose="02020603050405020304" pitchFamily="18" charset="0"/>
              </a:rPr>
              <a:t>Ăn uống đúng……………….</a:t>
            </a:r>
          </a:p>
          <a:p>
            <a:pPr marL="457189" indent="-457189" defTabSz="609585">
              <a:buFontTx/>
              <a:buChar char="-"/>
              <a:defRPr/>
            </a:pPr>
            <a:r>
              <a:rPr lang="en-US" sz="3200">
                <a:solidFill>
                  <a:prstClr val="black"/>
                </a:solidFill>
                <a:latin typeface="Times New Roman" panose="02020603050405020304" pitchFamily="18" charset="0"/>
                <a:cs typeface="Times New Roman" panose="02020603050405020304" pitchFamily="18" charset="0"/>
              </a:rPr>
              <a:t>Vệ sinh…………………..sau khi ăn.</a:t>
            </a:r>
          </a:p>
          <a:p>
            <a:pPr marL="0" indent="0" defTabSz="609585">
              <a:buNone/>
              <a:defRPr/>
            </a:pPr>
            <a:r>
              <a:rPr lang="en-US" sz="320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bảo vệ hệ tiêu hóa tránh các tác nhân có hại và hoạt động tiêu hóa có hiệu quả.</a:t>
            </a:r>
            <a:endParaRPr lang="en-US" sz="3200">
              <a:solidFill>
                <a:prstClr val="black"/>
              </a:solidFill>
              <a:latin typeface="Times New Roman" panose="02020603050405020304" pitchFamily="18" charset="0"/>
              <a:cs typeface="Times New Roman" panose="02020603050405020304" pitchFamily="18" charset="0"/>
            </a:endParaRPr>
          </a:p>
          <a:p>
            <a:pPr marL="457189" indent="-457189" defTabSz="609585">
              <a:buFontTx/>
              <a:buChar char="-"/>
              <a:defRPr/>
            </a:pPr>
            <a:endParaRPr lang="en-US" sz="320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2DBC9BC-5512-41EF-AC5F-AA311BA8175B}"/>
              </a:ext>
            </a:extLst>
          </p:cNvPr>
          <p:cNvSpPr/>
          <p:nvPr/>
        </p:nvSpPr>
        <p:spPr>
          <a:xfrm>
            <a:off x="7239894" y="1436928"/>
            <a:ext cx="2457819" cy="4248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09585">
              <a:defRPr/>
            </a:pPr>
            <a:r>
              <a:rPr lang="en-US" sz="3200" b="1">
                <a:solidFill>
                  <a:srgbClr val="FF0000"/>
                </a:solidFill>
                <a:latin typeface="Times New Roman" pitchFamily="18" charset="0"/>
                <a:cs typeface="Times New Roman" pitchFamily="18" charset="0"/>
              </a:rPr>
              <a:t>Hợp vệ sinh</a:t>
            </a:r>
            <a:endParaRPr lang="en-US" sz="32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B0158466-AE45-48B5-95A5-D06807BFD986}"/>
              </a:ext>
            </a:extLst>
          </p:cNvPr>
          <p:cNvSpPr/>
          <p:nvPr/>
        </p:nvSpPr>
        <p:spPr>
          <a:xfrm>
            <a:off x="30832" y="-1964"/>
            <a:ext cx="1208381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BIỆN PHÁP BẢO VỆ HỆ TIÊU HÓA KHỎI CÁC TÁC NHÂN CÓ HẠI VÀ ĐẢM BẢO SỰ TIÊU HÓA CÓ HIỆU QUẢ </a:t>
            </a: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CAEA254-ED21-457B-BC0C-4638AD2ABA66}"/>
              </a:ext>
            </a:extLst>
          </p:cNvPr>
          <p:cNvSpPr txBox="1"/>
          <p:nvPr/>
        </p:nvSpPr>
        <p:spPr>
          <a:xfrm>
            <a:off x="77350" y="-75186"/>
            <a:ext cx="783263" cy="543675"/>
          </a:xfrm>
          <a:prstGeom prst="rect">
            <a:avLst/>
          </a:prstGeom>
          <a:noFill/>
        </p:spPr>
        <p:txBody>
          <a:bodyPr wrap="square" rtlCol="0">
            <a:spAutoFit/>
          </a:bodyPr>
          <a:lstStyle/>
          <a:p>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5A37F37-2EF6-45DC-83A5-37622A680111}"/>
              </a:ext>
            </a:extLst>
          </p:cNvPr>
          <p:cNvSpPr/>
          <p:nvPr/>
        </p:nvSpPr>
        <p:spPr>
          <a:xfrm>
            <a:off x="3814487" y="1956707"/>
            <a:ext cx="1842243" cy="4248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09585">
              <a:defRPr/>
            </a:pPr>
            <a:r>
              <a:rPr lang="en-US" sz="3200" b="1">
                <a:solidFill>
                  <a:srgbClr val="FF0000"/>
                </a:solidFill>
                <a:latin typeface="Times New Roman" pitchFamily="18" charset="0"/>
                <a:cs typeface="Times New Roman" pitchFamily="18" charset="0"/>
              </a:rPr>
              <a:t>Hợp lí</a:t>
            </a:r>
            <a:endParaRPr lang="en-US" sz="3200" b="1" dirty="0">
              <a:solidFill>
                <a:srgbClr val="FF0000"/>
              </a:solidFill>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BB390CE6-EB06-4CBF-B020-1CE08E33D9C0}"/>
              </a:ext>
            </a:extLst>
          </p:cNvPr>
          <p:cNvSpPr/>
          <p:nvPr/>
        </p:nvSpPr>
        <p:spPr>
          <a:xfrm>
            <a:off x="3590371" y="2569509"/>
            <a:ext cx="1402971" cy="4248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09585">
              <a:defRPr/>
            </a:pPr>
            <a:r>
              <a:rPr lang="en-US" sz="3200" b="1">
                <a:solidFill>
                  <a:srgbClr val="FF0000"/>
                </a:solidFill>
                <a:latin typeface="Times New Roman" pitchFamily="18" charset="0"/>
                <a:cs typeface="Times New Roman" pitchFamily="18" charset="0"/>
              </a:rPr>
              <a:t>Cách </a:t>
            </a:r>
            <a:endParaRPr lang="en-US" sz="3200" b="1" dirty="0">
              <a:solidFill>
                <a:srgbClr val="FF0000"/>
              </a:solidFill>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1A99564E-D1E9-459E-BD75-A07ADB45ADE0}"/>
              </a:ext>
            </a:extLst>
          </p:cNvPr>
          <p:cNvSpPr/>
          <p:nvPr/>
        </p:nvSpPr>
        <p:spPr>
          <a:xfrm>
            <a:off x="2317382" y="3177988"/>
            <a:ext cx="2738713" cy="4248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09585">
              <a:defRPr/>
            </a:pPr>
            <a:r>
              <a:rPr lang="en-US" sz="3200" b="1">
                <a:solidFill>
                  <a:srgbClr val="FF0000"/>
                </a:solidFill>
                <a:latin typeface="Times New Roman" pitchFamily="18" charset="0"/>
                <a:cs typeface="Times New Roman" pitchFamily="18" charset="0"/>
              </a:rPr>
              <a:t>Răng miệng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299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linds(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linds(horizont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animBg="1"/>
      <p:bldP spid="10"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EB0A7A6-D810-4E30-8D9F-5DFA0DCA3EC0}"/>
              </a:ext>
            </a:extLst>
          </p:cNvPr>
          <p:cNvSpPr/>
          <p:nvPr/>
        </p:nvSpPr>
        <p:spPr>
          <a:xfrm>
            <a:off x="4646962" y="35667"/>
            <a:ext cx="2356735"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09585">
              <a:defRPr/>
            </a:pPr>
            <a:r>
              <a:rPr lang="en-US" sz="48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Củng</a:t>
            </a:r>
            <a:r>
              <a:rPr lang="en-US" sz="4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cố</a:t>
            </a:r>
            <a:endParaRPr lang="en-US" sz="4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41" name="Text Box 2">
            <a:extLst>
              <a:ext uri="{FF2B5EF4-FFF2-40B4-BE49-F238E27FC236}">
                <a16:creationId xmlns:a16="http://schemas.microsoft.com/office/drawing/2014/main" id="{01907F10-D28C-430E-83F7-33EC6A9E21FE}"/>
              </a:ext>
            </a:extLst>
          </p:cNvPr>
          <p:cNvSpPr txBox="1">
            <a:spLocks noChangeArrowheads="1"/>
          </p:cNvSpPr>
          <p:nvPr/>
        </p:nvSpPr>
        <p:spPr bwMode="auto">
          <a:xfrm>
            <a:off x="376518" y="1758053"/>
            <a:ext cx="11582399" cy="206210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US" sz="3200" b="1" u="sng">
                <a:solidFill>
                  <a:srgbClr val="FF0000"/>
                </a:solidFill>
                <a:latin typeface="Times New Roman" panose="02020603050405020304" pitchFamily="18" charset="0"/>
                <a:cs typeface="Times New Roman" panose="02020603050405020304" pitchFamily="18" charset="0"/>
              </a:rPr>
              <a:t>Câu 1. </a:t>
            </a:r>
            <a:r>
              <a:rPr lang="en-US" sz="3200" b="1">
                <a:solidFill>
                  <a:srgbClr val="000099"/>
                </a:solidFill>
                <a:latin typeface="Times New Roman" panose="02020603050405020304" pitchFamily="18" charset="0"/>
                <a:cs typeface="Times New Roman" panose="02020603050405020304" pitchFamily="18" charset="0"/>
              </a:rPr>
              <a:t>Hệ tiêu hóa có thể bị tổn thương và hoạt động tiêu hóa có thể kém hiệu quả bởi các tác nhân nào?</a:t>
            </a:r>
          </a:p>
          <a:p>
            <a:pPr marL="0" indent="0"/>
            <a:r>
              <a:rPr lang="en-US" sz="3200" b="1" u="sng">
                <a:solidFill>
                  <a:srgbClr val="FF0000"/>
                </a:solidFill>
                <a:latin typeface="Times New Roman" panose="02020603050405020304" pitchFamily="18" charset="0"/>
                <a:cs typeface="Times New Roman" panose="02020603050405020304" pitchFamily="18" charset="0"/>
              </a:rPr>
              <a:t>Câu 2. </a:t>
            </a:r>
            <a:r>
              <a:rPr lang="en-US" sz="3200" b="1">
                <a:solidFill>
                  <a:srgbClr val="000099"/>
                </a:solidFill>
                <a:latin typeface="Times New Roman" panose="02020603050405020304" pitchFamily="18" charset="0"/>
                <a:cs typeface="Times New Roman" panose="02020603050405020304" pitchFamily="18" charset="0"/>
              </a:rPr>
              <a:t>Trình bày các biện pháp bảo vệ hệ tiêu hóa khỏi các tác nhân có hại và đảm bảo sự tiêu hóa có hiệu quả</a:t>
            </a:r>
          </a:p>
        </p:txBody>
      </p:sp>
    </p:spTree>
    <p:extLst>
      <p:ext uri="{BB962C8B-B14F-4D97-AF65-F5344CB8AC3E}">
        <p14:creationId xmlns:p14="http://schemas.microsoft.com/office/powerpoint/2010/main" val="2224355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8475135"/>
            <a:ext cx="2743200" cy="4868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990575" indent="-380990" eaLnBrk="0" hangingPunct="0">
              <a:defRPr>
                <a:solidFill>
                  <a:schemeClr val="tx1"/>
                </a:solidFill>
                <a:latin typeface="Arial" panose="020B0604020202020204" pitchFamily="34" charset="0"/>
                <a:cs typeface="Arial" panose="020B0604020202020204" pitchFamily="34" charset="0"/>
              </a:defRPr>
            </a:lvl2pPr>
            <a:lvl3pPr marL="1523962" indent="-304792" eaLnBrk="0" hangingPunct="0">
              <a:defRPr>
                <a:solidFill>
                  <a:schemeClr val="tx1"/>
                </a:solidFill>
                <a:latin typeface="Arial" panose="020B0604020202020204" pitchFamily="34" charset="0"/>
                <a:cs typeface="Arial" panose="020B0604020202020204" pitchFamily="34" charset="0"/>
              </a:defRPr>
            </a:lvl3pPr>
            <a:lvl4pPr marL="2133547" indent="-304792" eaLnBrk="0" hangingPunct="0">
              <a:defRPr>
                <a:solidFill>
                  <a:schemeClr val="tx1"/>
                </a:solidFill>
                <a:latin typeface="Arial" panose="020B0604020202020204" pitchFamily="34" charset="0"/>
                <a:cs typeface="Arial" panose="020B0604020202020204" pitchFamily="34" charset="0"/>
              </a:defRPr>
            </a:lvl4pPr>
            <a:lvl5pPr marL="2743131" indent="-304792" eaLnBrk="0" hangingPunct="0">
              <a:defRPr>
                <a:solidFill>
                  <a:schemeClr val="tx1"/>
                </a:solidFill>
                <a:latin typeface="Arial" panose="020B060402020202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09585" eaLnBrk="1" hangingPunct="1">
              <a:defRPr/>
            </a:pPr>
            <a:fld id="{14BBE565-5C4D-453D-85C2-5C57B4215DA0}" type="slidenum">
              <a:rPr lang="en-US" sz="1600">
                <a:solidFill>
                  <a:srgbClr val="FFFFFF"/>
                </a:solidFill>
                <a:latin typeface="Times New Roman" panose="02020603050405020304" pitchFamily="18" charset="0"/>
                <a:cs typeface="Times New Roman" panose="02020603050405020304" pitchFamily="18" charset="0"/>
              </a:rPr>
              <a:pPr defTabSz="609585" eaLnBrk="1" hangingPunct="1">
                <a:defRPr/>
              </a:pPr>
              <a:t>25</a:t>
            </a:fld>
            <a:endParaRPr lang="en-US" sz="1600">
              <a:solidFill>
                <a:srgbClr val="FFFFFF"/>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1215512" y="2579298"/>
            <a:ext cx="8134561" cy="773503"/>
          </a:xfrm>
          <a:prstGeom prst="rect">
            <a:avLst/>
          </a:prstGeom>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609585" indent="-609585" defTabSz="609585" eaLnBrk="1" hangingPunct="1">
              <a:spcBef>
                <a:spcPts val="800"/>
              </a:spcBef>
              <a:buClr>
                <a:srgbClr val="4F81BD"/>
              </a:buClr>
              <a:buSzPct val="70000"/>
              <a:buFont typeface="Courier New" panose="02070309020205020404" pitchFamily="49" charset="0"/>
              <a:buChar char="o"/>
              <a:defRPr/>
            </a:pPr>
            <a:r>
              <a:rPr lang="en-US" sz="3733">
                <a:solidFill>
                  <a:prstClr val="black"/>
                </a:solidFill>
                <a:latin typeface="Times New Roman" panose="02020603050405020304" pitchFamily="18" charset="0"/>
                <a:cs typeface="Times New Roman" panose="02020603050405020304" pitchFamily="18" charset="0"/>
              </a:rPr>
              <a:t>Học bài, trả lời câu hỏi SGK.</a:t>
            </a:r>
          </a:p>
        </p:txBody>
      </p:sp>
      <p:sp>
        <p:nvSpPr>
          <p:cNvPr id="6" name="Rectangle 5"/>
          <p:cNvSpPr/>
          <p:nvPr/>
        </p:nvSpPr>
        <p:spPr>
          <a:xfrm>
            <a:off x="3109362" y="339127"/>
            <a:ext cx="5501239" cy="1200329"/>
          </a:xfrm>
          <a:prstGeom prst="rect">
            <a:avLst/>
          </a:prstGeom>
          <a:blipFill>
            <a:blip r:embed="rId2"/>
            <a:tile tx="0" ty="0" sx="100000" sy="100000" flip="none" algn="tl"/>
          </a:blipFill>
          <a:ln>
            <a:solidFill>
              <a:schemeClr val="accent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09585">
              <a:defRPr/>
            </a:pPr>
            <a:r>
              <a:rPr lang="en-US" sz="72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Dặn</a:t>
            </a:r>
            <a:r>
              <a:rPr lang="en-US" sz="7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72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dò</a:t>
            </a:r>
            <a:endParaRPr lang="en-US" sz="72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8" name="Picture 12" descr="hocba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990" y="3864393"/>
            <a:ext cx="2213020" cy="223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h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17" y="392704"/>
            <a:ext cx="1437216" cy="1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89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http://images.alobacsi.vn/Images/Uploaded/Share/2014/03/30/Top-cac-benh-rang-mieng-nguy-hiem-de-tan-cong-nguoi-gia_2.jpg">
            <a:extLst>
              <a:ext uri="{FF2B5EF4-FFF2-40B4-BE49-F238E27FC236}">
                <a16:creationId xmlns:a16="http://schemas.microsoft.com/office/drawing/2014/main" id="{BFCFC9D4-830E-4120-8B46-274E8D42D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119" y="276119"/>
            <a:ext cx="3214688"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7" descr="viêm lợi là bệnh răng miệng cần kịp thời phát hiện">
            <a:extLst>
              <a:ext uri="{FF2B5EF4-FFF2-40B4-BE49-F238E27FC236}">
                <a16:creationId xmlns:a16="http://schemas.microsoft.com/office/drawing/2014/main" id="{E2EBF81C-9E9F-4124-8720-438DA99A3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307" y="2916847"/>
            <a:ext cx="4762500" cy="2587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9" descr="hôi miệng khiến bạn ngạ ngùng trong giao tiếp">
            <a:extLst>
              <a:ext uri="{FF2B5EF4-FFF2-40B4-BE49-F238E27FC236}">
                <a16:creationId xmlns:a16="http://schemas.microsoft.com/office/drawing/2014/main" id="{0098991A-6BC5-4B22-AA4F-D96D888B0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931" y="3041136"/>
            <a:ext cx="3124200" cy="2587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https://encrypted-tbn1.gstatic.com/images?q=tbn:ANd9GcRCHmWYL30hzs-77E_blmXZb2Jm-pIyfpkqKGKjxJTY21zQDFu7">
            <a:extLst>
              <a:ext uri="{FF2B5EF4-FFF2-40B4-BE49-F238E27FC236}">
                <a16:creationId xmlns:a16="http://schemas.microsoft.com/office/drawing/2014/main" id="{ACDB712F-EE95-4AC0-A590-88F9B24EA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346" y="297996"/>
            <a:ext cx="3032125"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https://encrypted-tbn2.gstatic.com/images?q=tbn:ANd9GcSBjx5xOnSsyK2Q_j2na_VFy-1waHQ-Lp8-i7hObBjxOUHOGhniYQ">
            <a:extLst>
              <a:ext uri="{FF2B5EF4-FFF2-40B4-BE49-F238E27FC236}">
                <a16:creationId xmlns:a16="http://schemas.microsoft.com/office/drawing/2014/main" id="{A83D0194-3D6F-457C-A555-01F0B4960D6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123" b="3439"/>
          <a:stretch/>
        </p:blipFill>
        <p:spPr bwMode="auto">
          <a:xfrm>
            <a:off x="6022317" y="201042"/>
            <a:ext cx="2697956"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Thought Bubble: Cloud 9">
            <a:extLst>
              <a:ext uri="{FF2B5EF4-FFF2-40B4-BE49-F238E27FC236}">
                <a16:creationId xmlns:a16="http://schemas.microsoft.com/office/drawing/2014/main" id="{147FFD9E-F644-4428-A7D8-659C39D7B136}"/>
              </a:ext>
            </a:extLst>
          </p:cNvPr>
          <p:cNvSpPr/>
          <p:nvPr/>
        </p:nvSpPr>
        <p:spPr>
          <a:xfrm>
            <a:off x="58205" y="3210888"/>
            <a:ext cx="3950563" cy="3024457"/>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Vì sao không ăn bữa tối quá no, không ăn kẹo trước khi đi ngủ?</a:t>
            </a:r>
          </a:p>
        </p:txBody>
      </p:sp>
      <p:pic>
        <p:nvPicPr>
          <p:cNvPr id="2050" name="Picture 2">
            <a:extLst>
              <a:ext uri="{FF2B5EF4-FFF2-40B4-BE49-F238E27FC236}">
                <a16:creationId xmlns:a16="http://schemas.microsoft.com/office/drawing/2014/main" id="{1B8EB569-9ACB-4D73-B4F5-1D9BBCF6D6F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4429" t="5421" r="19304" b="9545"/>
          <a:stretch/>
        </p:blipFill>
        <p:spPr bwMode="auto">
          <a:xfrm>
            <a:off x="550416" y="369308"/>
            <a:ext cx="1180730" cy="176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48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EE52F-7108-416E-AF8C-0C1176A116A4}"/>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22DDD-B5D7-4EA2-8AD5-5F51598D4B3F}"/>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AutoShape 10">
            <a:extLst>
              <a:ext uri="{FF2B5EF4-FFF2-40B4-BE49-F238E27FC236}">
                <a16:creationId xmlns:a16="http://schemas.microsoft.com/office/drawing/2014/main" id="{4A103F86-5C8E-4C8C-9B47-6E945BB5A194}"/>
              </a:ext>
            </a:extLst>
          </p:cNvPr>
          <p:cNvSpPr>
            <a:spLocks noChangeArrowheads="1"/>
          </p:cNvSpPr>
          <p:nvPr/>
        </p:nvSpPr>
        <p:spPr bwMode="auto">
          <a:xfrm>
            <a:off x="2737281" y="632441"/>
            <a:ext cx="4146177" cy="2796559"/>
          </a:xfrm>
          <a:prstGeom prst="cloudCallout">
            <a:avLst>
              <a:gd name="adj1" fmla="val 64704"/>
              <a:gd name="adj2" fmla="val 55250"/>
            </a:avLst>
          </a:prstGeom>
          <a:solidFill>
            <a:srgbClr val="FFFF99"/>
          </a:solidFill>
          <a:ln w="28575">
            <a:solidFill>
              <a:srgbClr val="00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b="1">
                <a:solidFill>
                  <a:srgbClr val="FF0000"/>
                </a:solidFill>
                <a:latin typeface="Times New Roman"/>
              </a:rPr>
              <a:t>Có những tác nhân nào gây hại cho hệ tiêu hóa?</a:t>
            </a:r>
            <a:endParaRPr lang="vi-VN" b="1" dirty="0">
              <a:solidFill>
                <a:srgbClr val="FF0000"/>
              </a:solidFill>
              <a:latin typeface="Times New Roman"/>
            </a:endParaRPr>
          </a:p>
          <a:p>
            <a:pPr algn="ctr">
              <a:spcBef>
                <a:spcPct val="0"/>
              </a:spcBef>
              <a:buFontTx/>
              <a:buNone/>
            </a:pPr>
            <a:endParaRPr lang="en-US" b="1" dirty="0">
              <a:solidFill>
                <a:srgbClr val="990099"/>
              </a:solidFill>
              <a:latin typeface="Times New Roman" panose="02020603050405020304" pitchFamily="18" charset="0"/>
            </a:endParaRPr>
          </a:p>
          <a:p>
            <a:pPr algn="ctr">
              <a:spcBef>
                <a:spcPct val="0"/>
              </a:spcBef>
              <a:buFontTx/>
              <a:buNone/>
            </a:pPr>
            <a:endParaRPr lang="vi-VN" b="1" dirty="0">
              <a:solidFill>
                <a:srgbClr val="990099"/>
              </a:solidFill>
              <a:latin typeface="Times New Roman" panose="02020603050405020304" pitchFamily="18" charset="0"/>
            </a:endParaRPr>
          </a:p>
          <a:p>
            <a:pPr algn="ctr">
              <a:spcBef>
                <a:spcPct val="0"/>
              </a:spcBef>
              <a:buFontTx/>
              <a:buNone/>
            </a:pPr>
            <a:endParaRPr lang="en-US" b="1" dirty="0">
              <a:solidFill>
                <a:srgbClr val="990099"/>
              </a:solidFill>
              <a:latin typeface="Times New Roman" panose="02020603050405020304" pitchFamily="18" charset="0"/>
            </a:endParaRPr>
          </a:p>
          <a:p>
            <a:pPr algn="ctr">
              <a:spcBef>
                <a:spcPct val="0"/>
              </a:spcBef>
              <a:buFontTx/>
              <a:buNone/>
            </a:pPr>
            <a:r>
              <a:rPr lang="en-US" b="1" dirty="0">
                <a:solidFill>
                  <a:srgbClr val="990099"/>
                </a:solidFill>
                <a:latin typeface="Times New Roman" panose="02020603050405020304" pitchFamily="18" charset="0"/>
              </a:rPr>
              <a:t> </a:t>
            </a:r>
          </a:p>
        </p:txBody>
      </p:sp>
      <p:pic>
        <p:nvPicPr>
          <p:cNvPr id="1026" name="Picture 2">
            <a:extLst>
              <a:ext uri="{FF2B5EF4-FFF2-40B4-BE49-F238E27FC236}">
                <a16:creationId xmlns:a16="http://schemas.microsoft.com/office/drawing/2014/main" id="{A46B278C-10DD-46F3-BCAA-924362D83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466" y="748498"/>
            <a:ext cx="17907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mg.thuocbietduoc.com.vn/images/minhhoa-2012/benh-tri.jpg">
            <a:extLst>
              <a:ext uri="{FF2B5EF4-FFF2-40B4-BE49-F238E27FC236}">
                <a16:creationId xmlns:a16="http://schemas.microsoft.com/office/drawing/2014/main" id="{56B0FD47-B61C-4BE2-8BE1-06850CA6F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49" y="4132653"/>
            <a:ext cx="4146177" cy="26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tp://phongkhamtri.org/images/benhtri/hinh-anh-benh-tri/doc-bao-luc-di-dai-tien-gay-ra-tri.jpg">
            <a:extLst>
              <a:ext uri="{FF2B5EF4-FFF2-40B4-BE49-F238E27FC236}">
                <a16:creationId xmlns:a16="http://schemas.microsoft.com/office/drawing/2014/main" id="{AC7015D5-05DA-4068-8AFC-B55B63874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634" y="497672"/>
            <a:ext cx="3390900" cy="335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images.alobacsi.vn/Images/Uploaded/Share/2012/08/14/ks61.jpg">
            <a:extLst>
              <a:ext uri="{FF2B5EF4-FFF2-40B4-BE49-F238E27FC236}">
                <a16:creationId xmlns:a16="http://schemas.microsoft.com/office/drawing/2014/main" id="{A11E616F-AB4D-4034-A314-6BDAC9B9D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8746" y="3856823"/>
            <a:ext cx="5614764" cy="280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04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EE52F-7108-416E-AF8C-0C1176A116A4}"/>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22DDD-B5D7-4EA2-8AD5-5F51598D4B3F}"/>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Box 4">
            <a:extLst>
              <a:ext uri="{FF2B5EF4-FFF2-40B4-BE49-F238E27FC236}">
                <a16:creationId xmlns:a16="http://schemas.microsoft.com/office/drawing/2014/main" id="{12FD8F3E-F8AC-42DE-975E-F8985B24E3CA}"/>
              </a:ext>
            </a:extLst>
          </p:cNvPr>
          <p:cNvSpPr txBox="1">
            <a:spLocks noChangeArrowheads="1"/>
          </p:cNvSpPr>
          <p:nvPr/>
        </p:nvSpPr>
        <p:spPr bwMode="auto">
          <a:xfrm>
            <a:off x="121737" y="982832"/>
            <a:ext cx="11913833"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3300"/>
                </a:solidFill>
                <a:latin typeface="Times New Roman" panose="02020603050405020304" pitchFamily="18" charset="0"/>
                <a:cs typeface="Times New Roman" panose="02020603050405020304" pitchFamily="18" charset="0"/>
              </a:rPr>
              <a:t>Răng có thể bị </a:t>
            </a:r>
            <a:r>
              <a:rPr lang="en-US" altLang="en-US" sz="2800" b="1" u="sng">
                <a:solidFill>
                  <a:srgbClr val="003300"/>
                </a:solidFill>
                <a:latin typeface="Times New Roman" panose="02020603050405020304" pitchFamily="18" charset="0"/>
                <a:cs typeface="Times New Roman" panose="02020603050405020304" pitchFamily="18" charset="0"/>
              </a:rPr>
              <a:t>hư hại</a:t>
            </a:r>
            <a:r>
              <a:rPr lang="en-US" altLang="en-US" sz="2800" b="1">
                <a:solidFill>
                  <a:srgbClr val="003300"/>
                </a:solidFill>
                <a:latin typeface="Times New Roman" panose="02020603050405020304" pitchFamily="18" charset="0"/>
                <a:cs typeface="Times New Roman" panose="02020603050405020304" pitchFamily="18" charset="0"/>
              </a:rPr>
              <a:t> khi trong thức ăn đồ uống hay kem đánh răng thiếu chất Canxi và Fluor, hoặc do vi khuẩn lên men nơi vết thức ăn còn dính lại tạo môi trường axít làm </a:t>
            </a:r>
            <a:r>
              <a:rPr lang="en-US" altLang="en-US" sz="2800" b="1" u="sng">
                <a:solidFill>
                  <a:srgbClr val="003300"/>
                </a:solidFill>
                <a:latin typeface="Times New Roman" panose="02020603050405020304" pitchFamily="18" charset="0"/>
                <a:cs typeface="Times New Roman" panose="02020603050405020304" pitchFamily="18" charset="0"/>
              </a:rPr>
              <a:t>hỏng lớp men răng và ngà răng</a:t>
            </a:r>
            <a:r>
              <a:rPr lang="en-US" altLang="en-US" sz="2800" b="1">
                <a:solidFill>
                  <a:srgbClr val="003300"/>
                </a:solidFill>
                <a:latin typeface="Times New Roman" panose="02020603050405020304" pitchFamily="18" charset="0"/>
                <a:cs typeface="Times New Roman" panose="02020603050405020304" pitchFamily="18" charset="0"/>
              </a:rPr>
              <a:t>.</a:t>
            </a:r>
          </a:p>
        </p:txBody>
      </p:sp>
      <p:pic>
        <p:nvPicPr>
          <p:cNvPr id="9" name="Picture 5" descr="CAZ5VB2O">
            <a:extLst>
              <a:ext uri="{FF2B5EF4-FFF2-40B4-BE49-F238E27FC236}">
                <a16:creationId xmlns:a16="http://schemas.microsoft.com/office/drawing/2014/main" id="{ECF91D51-D3FA-4B01-AB2E-B1FA6007D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26" y="2895423"/>
            <a:ext cx="35052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6" descr="CA3Q2LVJ">
            <a:extLst>
              <a:ext uri="{FF2B5EF4-FFF2-40B4-BE49-F238E27FC236}">
                <a16:creationId xmlns:a16="http://schemas.microsoft.com/office/drawing/2014/main" id="{5902CAA4-CA2E-4E91-A55D-E26696317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492" y="2971623"/>
            <a:ext cx="35814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Picture 7" descr="CAYHOJKF">
            <a:extLst>
              <a:ext uri="{FF2B5EF4-FFF2-40B4-BE49-F238E27FC236}">
                <a16:creationId xmlns:a16="http://schemas.microsoft.com/office/drawing/2014/main" id="{21AC5F70-4D45-4C2F-B418-54939F535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6430" y="3047823"/>
            <a:ext cx="1447800" cy="2514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4890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EE52F-7108-416E-AF8C-0C1176A116A4}"/>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22DDD-B5D7-4EA2-8AD5-5F51598D4B3F}"/>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31D2A3DC-A64C-40A3-9800-8EB5E56AF310}"/>
              </a:ext>
            </a:extLst>
          </p:cNvPr>
          <p:cNvSpPr txBox="1">
            <a:spLocks noChangeArrowheads="1"/>
          </p:cNvSpPr>
          <p:nvPr/>
        </p:nvSpPr>
        <p:spPr bwMode="auto">
          <a:xfrm>
            <a:off x="255233" y="898864"/>
            <a:ext cx="11436658" cy="95410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b="1">
                <a:solidFill>
                  <a:srgbClr val="003300"/>
                </a:solidFill>
                <a:latin typeface="Times New Roman" panose="02020603050405020304" pitchFamily="18" charset="0"/>
                <a:cs typeface="Times New Roman" panose="02020603050405020304" pitchFamily="18" charset="0"/>
              </a:rPr>
              <a:t>Dạ dày và tá tràng có thể bị </a:t>
            </a:r>
            <a:r>
              <a:rPr lang="en-US" altLang="en-US" sz="2800" b="1" u="sng">
                <a:solidFill>
                  <a:srgbClr val="003300"/>
                </a:solidFill>
                <a:latin typeface="Times New Roman" panose="02020603050405020304" pitchFamily="18" charset="0"/>
                <a:cs typeface="Times New Roman" panose="02020603050405020304" pitchFamily="18" charset="0"/>
              </a:rPr>
              <a:t>viêm loét</a:t>
            </a:r>
            <a:r>
              <a:rPr lang="en-US" altLang="en-US" sz="2800" b="1">
                <a:solidFill>
                  <a:srgbClr val="003300"/>
                </a:solidFill>
                <a:latin typeface="Times New Roman" panose="02020603050405020304" pitchFamily="18" charset="0"/>
                <a:cs typeface="Times New Roman" panose="02020603050405020304" pitchFamily="18" charset="0"/>
              </a:rPr>
              <a:t> bởi hoạt động của vi khuẩn </a:t>
            </a:r>
            <a:r>
              <a:rPr lang="en-US" altLang="en-US" sz="2800" b="1" i="1">
                <a:solidFill>
                  <a:srgbClr val="003300"/>
                </a:solidFill>
                <a:latin typeface="Times New Roman" panose="02020603050405020304" pitchFamily="18" charset="0"/>
                <a:cs typeface="Times New Roman" panose="02020603050405020304" pitchFamily="18" charset="0"/>
              </a:rPr>
              <a:t>Helicobacter pylori  kí sinh ở dưới lớp niêm mạc của những cơ quan này.</a:t>
            </a:r>
          </a:p>
        </p:txBody>
      </p:sp>
      <p:pic>
        <p:nvPicPr>
          <p:cNvPr id="12" name="Picture 5" descr="CA2RWZBC">
            <a:extLst>
              <a:ext uri="{FF2B5EF4-FFF2-40B4-BE49-F238E27FC236}">
                <a16:creationId xmlns:a16="http://schemas.microsoft.com/office/drawing/2014/main" id="{F440A75D-17E8-44BC-BFB1-8019E9A5B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323" y="2420645"/>
            <a:ext cx="350520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6" descr="CA3F55XX">
            <a:extLst>
              <a:ext uri="{FF2B5EF4-FFF2-40B4-BE49-F238E27FC236}">
                <a16:creationId xmlns:a16="http://schemas.microsoft.com/office/drawing/2014/main" id="{5245CF17-525E-450E-A5FD-F7AF3ACD2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025" y="2358622"/>
            <a:ext cx="4997200" cy="2867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 Box 7">
            <a:extLst>
              <a:ext uri="{FF2B5EF4-FFF2-40B4-BE49-F238E27FC236}">
                <a16:creationId xmlns:a16="http://schemas.microsoft.com/office/drawing/2014/main" id="{94996142-DA35-4494-A64B-2F32E7AAD96A}"/>
              </a:ext>
            </a:extLst>
          </p:cNvPr>
          <p:cNvSpPr txBox="1">
            <a:spLocks noChangeArrowheads="1"/>
          </p:cNvSpPr>
          <p:nvPr/>
        </p:nvSpPr>
        <p:spPr bwMode="auto">
          <a:xfrm>
            <a:off x="1598720" y="556226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rgbClr val="0070C0"/>
                </a:solidFill>
                <a:latin typeface="Times New Roman" panose="02020603050405020304" pitchFamily="18" charset="0"/>
                <a:cs typeface="Times New Roman" panose="02020603050405020304" pitchFamily="18" charset="0"/>
              </a:rPr>
              <a:t>LOÉT DẠ DÀY</a:t>
            </a:r>
          </a:p>
        </p:txBody>
      </p:sp>
      <p:sp>
        <p:nvSpPr>
          <p:cNvPr id="15" name="Text Box 8">
            <a:extLst>
              <a:ext uri="{FF2B5EF4-FFF2-40B4-BE49-F238E27FC236}">
                <a16:creationId xmlns:a16="http://schemas.microsoft.com/office/drawing/2014/main" id="{BDC2D04C-3A53-4608-8CAD-A54757023E4D}"/>
              </a:ext>
            </a:extLst>
          </p:cNvPr>
          <p:cNvSpPr txBox="1">
            <a:spLocks noChangeArrowheads="1"/>
          </p:cNvSpPr>
          <p:nvPr/>
        </p:nvSpPr>
        <p:spPr bwMode="auto">
          <a:xfrm>
            <a:off x="6303888" y="5562260"/>
            <a:ext cx="3429000" cy="396875"/>
          </a:xfrm>
          <a:prstGeom prst="rect">
            <a:avLst/>
          </a:prstGeom>
          <a:solidFill>
            <a:schemeClr val="bg1"/>
          </a:solidFill>
          <a:ln>
            <a:noFill/>
          </a:ln>
          <a:effec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i="1">
                <a:solidFill>
                  <a:srgbClr val="0070C0"/>
                </a:solidFill>
                <a:latin typeface="Times New Roman" panose="02020603050405020304" pitchFamily="18" charset="0"/>
                <a:cs typeface="Times New Roman" panose="02020603050405020304" pitchFamily="18" charset="0"/>
              </a:rPr>
              <a:t>HELICOBACTER - PYLORI</a:t>
            </a:r>
          </a:p>
        </p:txBody>
      </p:sp>
    </p:spTree>
    <p:extLst>
      <p:ext uri="{BB962C8B-B14F-4D97-AF65-F5344CB8AC3E}">
        <p14:creationId xmlns:p14="http://schemas.microsoft.com/office/powerpoint/2010/main" val="30714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EE52F-7108-416E-AF8C-0C1176A116A4}"/>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22DDD-B5D7-4EA2-8AD5-5F51598D4B3F}"/>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Box 4">
            <a:extLst>
              <a:ext uri="{FF2B5EF4-FFF2-40B4-BE49-F238E27FC236}">
                <a16:creationId xmlns:a16="http://schemas.microsoft.com/office/drawing/2014/main" id="{5BECFA34-7E45-4802-8C14-53FF76EBD5E2}"/>
              </a:ext>
            </a:extLst>
          </p:cNvPr>
          <p:cNvSpPr txBox="1">
            <a:spLocks noChangeArrowheads="1"/>
          </p:cNvSpPr>
          <p:nvPr/>
        </p:nvSpPr>
        <p:spPr bwMode="auto">
          <a:xfrm>
            <a:off x="387466" y="914400"/>
            <a:ext cx="11088950" cy="83099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6600"/>
                </a:solidFill>
                <a:latin typeface="Times New Roman" panose="02020603050405020304" pitchFamily="18" charset="0"/>
                <a:cs typeface="Times New Roman" panose="02020603050405020304" pitchFamily="18" charset="0"/>
              </a:rPr>
              <a:t>Các tuyến tiêu hóa có thể </a:t>
            </a:r>
            <a:r>
              <a:rPr lang="en-US" altLang="en-US" sz="2400" b="1" u="sng">
                <a:solidFill>
                  <a:srgbClr val="006600"/>
                </a:solidFill>
                <a:latin typeface="Times New Roman" panose="02020603050405020304" pitchFamily="18" charset="0"/>
                <a:cs typeface="Times New Roman" panose="02020603050405020304" pitchFamily="18" charset="0"/>
              </a:rPr>
              <a:t>bị viêm</a:t>
            </a:r>
            <a:r>
              <a:rPr lang="en-US" altLang="en-US" sz="2400" b="1">
                <a:solidFill>
                  <a:srgbClr val="006600"/>
                </a:solidFill>
                <a:latin typeface="Times New Roman" panose="02020603050405020304" pitchFamily="18" charset="0"/>
                <a:cs typeface="Times New Roman" panose="02020603050405020304" pitchFamily="18" charset="0"/>
              </a:rPr>
              <a:t> do các loại vi khuẩn, virút kí sinh gây ra. </a:t>
            </a:r>
            <a:r>
              <a:rPr lang="en-US" altLang="en-US" sz="2400" b="1" u="sng">
                <a:solidFill>
                  <a:srgbClr val="006600"/>
                </a:solidFill>
                <a:latin typeface="Times New Roman" panose="02020603050405020304" pitchFamily="18" charset="0"/>
                <a:cs typeface="Times New Roman" panose="02020603050405020304" pitchFamily="18" charset="0"/>
              </a:rPr>
              <a:t>Gan có thể bị xơ</a:t>
            </a:r>
            <a:r>
              <a:rPr lang="en-US" altLang="en-US" sz="2400" b="1">
                <a:solidFill>
                  <a:srgbClr val="006600"/>
                </a:solidFill>
                <a:latin typeface="Times New Roman" panose="02020603050405020304" pitchFamily="18" charset="0"/>
                <a:cs typeface="Times New Roman" panose="02020603050405020304" pitchFamily="18" charset="0"/>
              </a:rPr>
              <a:t> (tế bào gan bị thoái hóa và thay vào đó là mô xơ phát triển).</a:t>
            </a:r>
          </a:p>
        </p:txBody>
      </p:sp>
      <p:pic>
        <p:nvPicPr>
          <p:cNvPr id="10" name="Picture 5" descr="CA9UNHXP">
            <a:extLst>
              <a:ext uri="{FF2B5EF4-FFF2-40B4-BE49-F238E27FC236}">
                <a16:creationId xmlns:a16="http://schemas.microsoft.com/office/drawing/2014/main" id="{A257D86A-4EE2-4ABA-8B95-06525929A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62"/>
          <a:stretch/>
        </p:blipFill>
        <p:spPr bwMode="auto">
          <a:xfrm>
            <a:off x="8534400" y="2204561"/>
            <a:ext cx="3162670" cy="32038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7" descr="CAYH09YD">
            <a:extLst>
              <a:ext uri="{FF2B5EF4-FFF2-40B4-BE49-F238E27FC236}">
                <a16:creationId xmlns:a16="http://schemas.microsoft.com/office/drawing/2014/main" id="{7BB091E8-A9DF-41DF-9878-0D224C8E7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899" y="2191308"/>
            <a:ext cx="2971800" cy="32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Text Box 9">
            <a:extLst>
              <a:ext uri="{FF2B5EF4-FFF2-40B4-BE49-F238E27FC236}">
                <a16:creationId xmlns:a16="http://schemas.microsoft.com/office/drawing/2014/main" id="{E5002EB2-9D88-415E-9AAC-D18594ACDA3F}"/>
              </a:ext>
            </a:extLst>
          </p:cNvPr>
          <p:cNvSpPr txBox="1">
            <a:spLocks noChangeArrowheads="1"/>
          </p:cNvSpPr>
          <p:nvPr/>
        </p:nvSpPr>
        <p:spPr bwMode="auto">
          <a:xfrm>
            <a:off x="1380478" y="5867606"/>
            <a:ext cx="2743200" cy="4064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b="1">
                <a:solidFill>
                  <a:srgbClr val="0070C0"/>
                </a:solidFill>
                <a:latin typeface="Times New Roman" panose="02020603050405020304" pitchFamily="18" charset="0"/>
                <a:cs typeface="Times New Roman" panose="02020603050405020304" pitchFamily="18" charset="0"/>
              </a:rPr>
              <a:t>XƠ GAN DO RƯỢU</a:t>
            </a:r>
          </a:p>
        </p:txBody>
      </p:sp>
      <p:sp>
        <p:nvSpPr>
          <p:cNvPr id="18" name="Text Box 10">
            <a:extLst>
              <a:ext uri="{FF2B5EF4-FFF2-40B4-BE49-F238E27FC236}">
                <a16:creationId xmlns:a16="http://schemas.microsoft.com/office/drawing/2014/main" id="{6FE258E1-0406-4B8F-88CF-91E7F9760D0B}"/>
              </a:ext>
            </a:extLst>
          </p:cNvPr>
          <p:cNvSpPr txBox="1">
            <a:spLocks noChangeArrowheads="1"/>
          </p:cNvSpPr>
          <p:nvPr/>
        </p:nvSpPr>
        <p:spPr bwMode="auto">
          <a:xfrm>
            <a:off x="6425953" y="5837619"/>
            <a:ext cx="2286000" cy="39687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70C0"/>
                </a:solidFill>
                <a:latin typeface="Times New Roman" panose="02020603050405020304" pitchFamily="18" charset="0"/>
                <a:cs typeface="Times New Roman" panose="02020603050405020304" pitchFamily="18" charset="0"/>
              </a:rPr>
              <a:t>UNG THƯ GAN</a:t>
            </a:r>
          </a:p>
        </p:txBody>
      </p:sp>
      <p:pic>
        <p:nvPicPr>
          <p:cNvPr id="3074" name="Picture 2">
            <a:extLst>
              <a:ext uri="{FF2B5EF4-FFF2-40B4-BE49-F238E27FC236}">
                <a16:creationId xmlns:a16="http://schemas.microsoft.com/office/drawing/2014/main" id="{5ACDB663-FD07-4605-853A-1C3686A2F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29" y="2204561"/>
            <a:ext cx="4824669" cy="32038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588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benhviemgan.net/upload/images/12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351" y="709575"/>
            <a:ext cx="3519295" cy="204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http://vtv1.vcmedia.vn/Uploaded/nguyenngan/2013_06_22/20130528104339-g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3" y="1482570"/>
            <a:ext cx="7536642" cy="508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http://eupharma.vn/wp-content/uploads/2014/10/gan-12413-2411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446" y="3246962"/>
            <a:ext cx="3295200" cy="332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99D415A-7BA0-45FE-BAFB-13C7FCB6A28C}"/>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617EEE4-DC57-40CD-8B1B-24BF1F44260B}"/>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910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arn(inVertical)">
                                      <p:cBhvr>
                                        <p:cTn id="7" dur="5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barn(inVertical)">
                                      <p:cBhvr>
                                        <p:cTn id="12" dur="500"/>
                                        <p:tgtEl>
                                          <p:spTgt spid="4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barn(inVertical)">
                                      <p:cBhvr>
                                        <p:cTn id="1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EE52F-7108-416E-AF8C-0C1176A116A4}"/>
              </a:ext>
            </a:extLst>
          </p:cNvPr>
          <p:cNvSpPr/>
          <p:nvPr/>
        </p:nvSpPr>
        <p:spPr>
          <a:xfrm>
            <a:off x="30832" y="-1964"/>
            <a:ext cx="8929189" cy="457200"/>
          </a:xfrm>
          <a:prstGeom prst="rect">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67"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TÁC NHÂN CÓ HẠI CHO HỆ TIÊU HÓA</a:t>
            </a:r>
            <a:endParaRPr lang="en-US" sz="2667"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A22DDD-B5D7-4EA2-8AD5-5F51598D4B3F}"/>
              </a:ext>
            </a:extLst>
          </p:cNvPr>
          <p:cNvSpPr txBox="1"/>
          <p:nvPr/>
        </p:nvSpPr>
        <p:spPr>
          <a:xfrm>
            <a:off x="77350" y="-75186"/>
            <a:ext cx="620233" cy="543675"/>
          </a:xfrm>
          <a:prstGeom prst="rect">
            <a:avLst/>
          </a:prstGeom>
          <a:noFill/>
        </p:spPr>
        <p:txBody>
          <a:bodyPr wrap="square" rtlCol="0">
            <a:spAutoFit/>
          </a:bodyPr>
          <a:lstStyle/>
          <a:p>
            <a:r>
              <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r>
              <a:rPr lang="en-US" sz="2933"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933"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 Box 4">
            <a:extLst>
              <a:ext uri="{FF2B5EF4-FFF2-40B4-BE49-F238E27FC236}">
                <a16:creationId xmlns:a16="http://schemas.microsoft.com/office/drawing/2014/main" id="{B4DBF15A-5537-4683-914C-E9BCB6185A3F}"/>
              </a:ext>
            </a:extLst>
          </p:cNvPr>
          <p:cNvSpPr txBox="1">
            <a:spLocks noChangeArrowheads="1"/>
          </p:cNvSpPr>
          <p:nvPr/>
        </p:nvSpPr>
        <p:spPr bwMode="auto">
          <a:xfrm>
            <a:off x="393576" y="760036"/>
            <a:ext cx="11481047"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70C0"/>
                </a:solidFill>
                <a:latin typeface="Times New Roman" panose="02020603050405020304" pitchFamily="18" charset="0"/>
                <a:cs typeface="Times New Roman" panose="02020603050405020304" pitchFamily="18" charset="0"/>
              </a:rPr>
              <a:t>Hoạt động tiêu hóa còn có thể bị ngăn trở và giảm hiệu quả do giun sán sống kí sinh trong ruột (chúng có thể gây </a:t>
            </a:r>
            <a:r>
              <a:rPr lang="en-US" altLang="en-US" sz="2400" b="1" u="sng">
                <a:solidFill>
                  <a:srgbClr val="0070C0"/>
                </a:solidFill>
                <a:latin typeface="Times New Roman" panose="02020603050405020304" pitchFamily="18" charset="0"/>
                <a:cs typeface="Times New Roman" panose="02020603050405020304" pitchFamily="18" charset="0"/>
              </a:rPr>
              <a:t>tắc ống mật, tắc ruột</a:t>
            </a:r>
            <a:r>
              <a:rPr lang="en-US" altLang="en-US" sz="2400" b="1">
                <a:solidFill>
                  <a:srgbClr val="0070C0"/>
                </a:solidFill>
                <a:latin typeface="Times New Roman" panose="02020603050405020304" pitchFamily="18" charset="0"/>
                <a:cs typeface="Times New Roman" panose="02020603050405020304" pitchFamily="18" charset="0"/>
              </a:rPr>
              <a:t> và cướp mất một phần chất dinh dưỡng của cơ thể). </a:t>
            </a:r>
          </a:p>
        </p:txBody>
      </p:sp>
      <p:pic>
        <p:nvPicPr>
          <p:cNvPr id="12" name="Picture 11" descr="giun-dua[1]">
            <a:extLst>
              <a:ext uri="{FF2B5EF4-FFF2-40B4-BE49-F238E27FC236}">
                <a16:creationId xmlns:a16="http://schemas.microsoft.com/office/drawing/2014/main" id="{CAB149A9-123B-48E9-870C-24DA03CE7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715" y="2400505"/>
            <a:ext cx="18288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tgatevn_07253593750[1]">
            <a:extLst>
              <a:ext uri="{FF2B5EF4-FFF2-40B4-BE49-F238E27FC236}">
                <a16:creationId xmlns:a16="http://schemas.microsoft.com/office/drawing/2014/main" id="{44D95C6C-32A7-4564-924F-08B8D990A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257" y="2411437"/>
            <a:ext cx="29718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giun-kim[1]">
            <a:extLst>
              <a:ext uri="{FF2B5EF4-FFF2-40B4-BE49-F238E27FC236}">
                <a16:creationId xmlns:a16="http://schemas.microsoft.com/office/drawing/2014/main" id="{95CF7F7B-3079-4FBF-8FA8-F182316EB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799" y="2449537"/>
            <a:ext cx="2214237" cy="2748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u trung giun moc">
            <a:extLst>
              <a:ext uri="{FF2B5EF4-FFF2-40B4-BE49-F238E27FC236}">
                <a16:creationId xmlns:a16="http://schemas.microsoft.com/office/drawing/2014/main" id="{E0E7C34D-3B59-44DB-855D-AE0EA91B6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5778" y="2455045"/>
            <a:ext cx="15240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6">
            <a:extLst>
              <a:ext uri="{FF2B5EF4-FFF2-40B4-BE49-F238E27FC236}">
                <a16:creationId xmlns:a16="http://schemas.microsoft.com/office/drawing/2014/main" id="{8B928C0B-1193-4A58-9159-6BF0FED61453}"/>
              </a:ext>
            </a:extLst>
          </p:cNvPr>
          <p:cNvSpPr txBox="1">
            <a:spLocks noChangeArrowheads="1"/>
          </p:cNvSpPr>
          <p:nvPr/>
        </p:nvSpPr>
        <p:spPr bwMode="auto">
          <a:xfrm>
            <a:off x="1809750" y="5592762"/>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GIUN ĐŨA</a:t>
            </a:r>
          </a:p>
        </p:txBody>
      </p:sp>
      <p:sp>
        <p:nvSpPr>
          <p:cNvPr id="20" name="Text Box 17">
            <a:extLst>
              <a:ext uri="{FF2B5EF4-FFF2-40B4-BE49-F238E27FC236}">
                <a16:creationId xmlns:a16="http://schemas.microsoft.com/office/drawing/2014/main" id="{AF607405-64C6-4624-9897-1A06376950AA}"/>
              </a:ext>
            </a:extLst>
          </p:cNvPr>
          <p:cNvSpPr txBox="1">
            <a:spLocks noChangeArrowheads="1"/>
          </p:cNvSpPr>
          <p:nvPr/>
        </p:nvSpPr>
        <p:spPr bwMode="auto">
          <a:xfrm>
            <a:off x="4533899" y="5592762"/>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GIUN KIM</a:t>
            </a:r>
          </a:p>
        </p:txBody>
      </p:sp>
      <p:sp>
        <p:nvSpPr>
          <p:cNvPr id="21" name="Text Box 18">
            <a:extLst>
              <a:ext uri="{FF2B5EF4-FFF2-40B4-BE49-F238E27FC236}">
                <a16:creationId xmlns:a16="http://schemas.microsoft.com/office/drawing/2014/main" id="{BC9E5072-860F-4919-A9F4-F44500C62D4B}"/>
              </a:ext>
            </a:extLst>
          </p:cNvPr>
          <p:cNvSpPr txBox="1">
            <a:spLocks noChangeArrowheads="1"/>
          </p:cNvSpPr>
          <p:nvPr/>
        </p:nvSpPr>
        <p:spPr bwMode="auto">
          <a:xfrm>
            <a:off x="8782050" y="5592762"/>
            <a:ext cx="160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FF0000"/>
                </a:solidFill>
                <a:latin typeface="Times New Roman" panose="02020603050405020304" pitchFamily="18" charset="0"/>
                <a:cs typeface="Times New Roman" panose="02020603050405020304" pitchFamily="18" charset="0"/>
              </a:rPr>
              <a:t>GIUN MÓC</a:t>
            </a:r>
          </a:p>
        </p:txBody>
      </p:sp>
    </p:spTree>
    <p:extLst>
      <p:ext uri="{BB962C8B-B14F-4D97-AF65-F5344CB8AC3E}">
        <p14:creationId xmlns:p14="http://schemas.microsoft.com/office/powerpoint/2010/main" val="247991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1093</Words>
  <Application>Microsoft Office PowerPoint</Application>
  <PresentationFormat>Widescreen</PresentationFormat>
  <Paragraphs>128</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Thuong Vu Thi</dc:creator>
  <cp:lastModifiedBy>TUONG-VAN MS</cp:lastModifiedBy>
  <cp:revision>19</cp:revision>
  <dcterms:created xsi:type="dcterms:W3CDTF">2021-08-27T12:46:46Z</dcterms:created>
  <dcterms:modified xsi:type="dcterms:W3CDTF">2021-11-28T14:36:06Z</dcterms:modified>
</cp:coreProperties>
</file>